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0"/>
  </p:notesMasterIdLst>
  <p:handoutMasterIdLst>
    <p:handoutMasterId r:id="rId11"/>
  </p:handoutMasterIdLst>
  <p:sldIdLst>
    <p:sldId id="256" r:id="rId3"/>
    <p:sldId id="257" r:id="rId4"/>
    <p:sldId id="258" r:id="rId5"/>
    <p:sldId id="259" r:id="rId6"/>
    <p:sldId id="264" r:id="rId7"/>
    <p:sldId id="261" r:id="rId8"/>
    <p:sldId id="263"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417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3C4"/>
    <a:srgbClr val="F7B30D"/>
    <a:srgbClr val="65BF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98" d="100"/>
          <a:sy n="98" d="100"/>
        </p:scale>
        <p:origin x="426" y="96"/>
      </p:cViewPr>
      <p:guideLst>
        <p:guide orient="horz" pos="2160"/>
        <p:guide pos="4176"/>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5FB1524-7A92-A74F-80F7-0E7FA5A1C1ED}" type="datetimeFigureOut">
              <a:rPr lang="en-US"/>
              <a:pPr/>
              <a:t>3/23/2016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2F6DFD0-45D8-A345-9C9F-38EA82071250}" type="slidenum">
              <a:rPr/>
              <a:pPr/>
              <a:t>‹#›</a:t>
            </a:fld>
            <a:endParaRPr lang="en-US"/>
          </a:p>
        </p:txBody>
      </p:sp>
    </p:spTree>
    <p:extLst>
      <p:ext uri="{BB962C8B-B14F-4D97-AF65-F5344CB8AC3E}">
        <p14:creationId xmlns:p14="http://schemas.microsoft.com/office/powerpoint/2010/main" val="4243716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CF4DCD-1645-2243-83A7-D5D1FF044D1F}" type="datetimeFigureOut">
              <a:rPr lang="en-US"/>
              <a:pPr/>
              <a:t>3/23/2016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C7BD4C-01EC-644A-8924-A269EFAE7BA3}" type="slidenum">
              <a:rPr/>
              <a:pPr/>
              <a:t>‹#›</a:t>
            </a:fld>
            <a:endParaRPr lang="en-US"/>
          </a:p>
        </p:txBody>
      </p:sp>
    </p:spTree>
    <p:extLst>
      <p:ext uri="{BB962C8B-B14F-4D97-AF65-F5344CB8AC3E}">
        <p14:creationId xmlns:p14="http://schemas.microsoft.com/office/powerpoint/2010/main" val="155325064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C7BD4C-01EC-644A-8924-A269EFAE7BA3}" type="slidenum">
              <a:rPr lang="en-US"/>
              <a:pPr/>
              <a:t>5</a:t>
            </a:fld>
            <a:endParaRPr lang="en-US"/>
          </a:p>
        </p:txBody>
      </p:sp>
    </p:spTree>
    <p:extLst>
      <p:ext uri="{BB962C8B-B14F-4D97-AF65-F5344CB8AC3E}">
        <p14:creationId xmlns:p14="http://schemas.microsoft.com/office/powerpoint/2010/main" val="1011312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3427631-C844-1F49-8437-9DB03650F36D}" type="datetime1">
              <a:rPr lang="en-US"/>
              <a:pPr/>
              <a:t>3/23/2016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759F27C1-F5AB-5A4C-A137-F1E4390D2830}" type="slidenum">
              <a: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87837ED-E81F-CF4B-B1A5-3DFFB7D07949}" type="datetime1">
              <a:rPr lang="en-US"/>
              <a:pPr/>
              <a:t>3/23/2016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759F27C1-F5AB-5A4C-A137-F1E4390D2830}" type="slidenum">
              <a: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CEBDB40-3FC5-FF4A-B0BB-6B56468F675B}" type="datetime1">
              <a:rPr lang="en-US"/>
              <a:pPr/>
              <a:t>3/23/2016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759F27C1-F5AB-5A4C-A137-F1E4390D2830}" type="slidenum">
              <a: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412DED3-1703-3F45-8026-CB3155D0E786}" type="datetimeFigureOut">
              <a:rPr lang="en-US"/>
              <a:pPr/>
              <a:t>3/23/2016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937AE3-7DC4-9549-A4FC-6EE9982C9C3F}" type="slidenum">
              <a: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12DED3-1703-3F45-8026-CB3155D0E786}" type="datetimeFigureOut">
              <a:rPr lang="en-US"/>
              <a:pPr/>
              <a:t>3/23/2016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937AE3-7DC4-9549-A4FC-6EE9982C9C3F}" type="slidenum">
              <a: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12DED3-1703-3F45-8026-CB3155D0E786}" type="datetimeFigureOut">
              <a:rPr lang="en-US"/>
              <a:pPr/>
              <a:t>3/23/2016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937AE3-7DC4-9549-A4FC-6EE9982C9C3F}" type="slidenum">
              <a: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12DED3-1703-3F45-8026-CB3155D0E786}" type="datetimeFigureOut">
              <a:rPr lang="en-US"/>
              <a:pPr/>
              <a:t>3/23/2016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937AE3-7DC4-9549-A4FC-6EE9982C9C3F}" type="slidenum">
              <a: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12DED3-1703-3F45-8026-CB3155D0E786}" type="datetimeFigureOut">
              <a:rPr lang="en-US"/>
              <a:pPr/>
              <a:t>3/23/2016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937AE3-7DC4-9549-A4FC-6EE9982C9C3F}" type="slidenum">
              <a: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12DED3-1703-3F45-8026-CB3155D0E786}" type="datetimeFigureOut">
              <a:rPr lang="en-US"/>
              <a:pPr/>
              <a:t>3/23/2016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937AE3-7DC4-9549-A4FC-6EE9982C9C3F}" type="slidenum">
              <a: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12DED3-1703-3F45-8026-CB3155D0E786}" type="datetimeFigureOut">
              <a:rPr lang="en-US"/>
              <a:pPr/>
              <a:t>3/23/2016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937AE3-7DC4-9549-A4FC-6EE9982C9C3F}" type="slidenum">
              <a: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12DED3-1703-3F45-8026-CB3155D0E786}" type="datetimeFigureOut">
              <a:rPr lang="en-US"/>
              <a:pPr/>
              <a:t>3/23/2016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937AE3-7DC4-9549-A4FC-6EE9982C9C3F}" type="slidenum">
              <a: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4E2CBF0-3841-1149-AF30-E7C7562FA726}" type="datetime1">
              <a:rPr lang="en-US"/>
              <a:pPr/>
              <a:t>3/23/2016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759F27C1-F5AB-5A4C-A137-F1E4390D2830}" type="slidenum">
              <a: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12DED3-1703-3F45-8026-CB3155D0E786}" type="datetimeFigureOut">
              <a:rPr lang="en-US"/>
              <a:pPr/>
              <a:t>3/23/2016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937AE3-7DC4-9549-A4FC-6EE9982C9C3F}" type="slidenum">
              <a: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12DED3-1703-3F45-8026-CB3155D0E786}" type="datetimeFigureOut">
              <a:rPr lang="en-US"/>
              <a:pPr/>
              <a:t>3/23/2016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937AE3-7DC4-9549-A4FC-6EE9982C9C3F}" type="slidenum">
              <a: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12DED3-1703-3F45-8026-CB3155D0E786}" type="datetimeFigureOut">
              <a:rPr lang="en-US"/>
              <a:pPr/>
              <a:t>3/23/2016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937AE3-7DC4-9549-A4FC-6EE9982C9C3F}" type="slidenum">
              <a: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84372B5-19B1-7642-8FF5-08D9175F9CDA}" type="datetime1">
              <a:rPr lang="en-US"/>
              <a:pPr/>
              <a:t>3/23/2016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759F27C1-F5AB-5A4C-A137-F1E4390D2830}" type="slidenum">
              <a: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062A11F-46AE-5C43-8A1D-B6620027D736}" type="datetime1">
              <a:rPr lang="en-US"/>
              <a:pPr/>
              <a:t>3/23/2016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759F27C1-F5AB-5A4C-A137-F1E4390D2830}" type="slidenum">
              <a: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DB12B1D-0F05-0648-B40B-073F539BB309}" type="datetime1">
              <a:rPr lang="en-US"/>
              <a:pPr/>
              <a:t>3/23/2016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759F27C1-F5AB-5A4C-A137-F1E4390D2830}" type="slidenum">
              <a: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771EA64-807F-074D-A25A-2BE329BAFE51}" type="datetime1">
              <a:rPr lang="en-US"/>
              <a:pPr/>
              <a:t>3/23/2016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759F27C1-F5AB-5A4C-A137-F1E4390D2830}" type="slidenum">
              <a: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5627D39-7E3B-0947-B9E0-85ED7067D8BC}" type="datetime1">
              <a:rPr lang="en-US"/>
              <a:pPr/>
              <a:t>3/23/2016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759F27C1-F5AB-5A4C-A137-F1E4390D2830}" type="slidenum">
              <a: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EB05F0E-2891-5846-9434-1741750E1D1D}" type="datetime1">
              <a:rPr lang="en-US"/>
              <a:pPr/>
              <a:t>3/23/2016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759F27C1-F5AB-5A4C-A137-F1E4390D2830}" type="slidenum">
              <a: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C9820DB-F359-604B-B2BB-B62FAE2B429D}" type="datetime1">
              <a:rPr lang="en-US"/>
              <a:pPr/>
              <a:t>3/23/2016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759F27C1-F5AB-5A4C-A137-F1E4390D2830}" type="slidenum">
              <a: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41116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066800"/>
            <a:ext cx="8229600" cy="50593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a:defRPr sz="900">
                <a:solidFill>
                  <a:schemeClr val="tx1">
                    <a:tint val="75000"/>
                  </a:schemeClr>
                </a:solidFill>
                <a:latin typeface="Tahoma"/>
                <a:cs typeface="Tahoma"/>
              </a:defRPr>
            </a:lvl1pPr>
          </a:lstStyle>
          <a:p>
            <a:fld id="{759F27C1-F5AB-5A4C-A137-F1E4390D2830}" type="slidenum">
              <a:rPr lang="en-US"/>
              <a:pPr/>
              <a:t>‹#›</a:t>
            </a:fld>
            <a:endParaRPr lang="en-US"/>
          </a:p>
        </p:txBody>
      </p:sp>
      <p:cxnSp>
        <p:nvCxnSpPr>
          <p:cNvPr id="8" name="Straight Connector 7"/>
          <p:cNvCxnSpPr/>
          <p:nvPr userDrawn="1"/>
        </p:nvCxnSpPr>
        <p:spPr>
          <a:xfrm>
            <a:off x="0" y="685800"/>
            <a:ext cx="9144000" cy="1588"/>
          </a:xfrm>
          <a:prstGeom prst="line">
            <a:avLst/>
          </a:prstGeom>
          <a:ln w="12700">
            <a:solidFill>
              <a:srgbClr val="65BF0B"/>
            </a:solidFill>
          </a:ln>
          <a:effectLst/>
        </p:spPr>
        <p:style>
          <a:lnRef idx="2">
            <a:schemeClr val="accent1"/>
          </a:lnRef>
          <a:fillRef idx="0">
            <a:schemeClr val="accent1"/>
          </a:fillRef>
          <a:effectRef idx="1">
            <a:schemeClr val="accent1"/>
          </a:effectRef>
          <a:fontRef idx="minor">
            <a:schemeClr val="tx1"/>
          </a:fontRef>
        </p:style>
      </p:cxnSp>
      <p:pic>
        <p:nvPicPr>
          <p:cNvPr id="9" name="Picture 8" descr="56_visics_logo_RGB.jpg"/>
          <p:cNvPicPr>
            <a:picLocks noChangeAspect="1"/>
          </p:cNvPicPr>
          <p:nvPr userDrawn="1"/>
        </p:nvPicPr>
        <p:blipFill>
          <a:blip r:embed="rId13"/>
          <a:stretch>
            <a:fillRect/>
          </a:stretch>
        </p:blipFill>
        <p:spPr>
          <a:xfrm>
            <a:off x="457200" y="6484538"/>
            <a:ext cx="990600" cy="236937"/>
          </a:xfrm>
          <a:prstGeom prst="rect">
            <a:avLst/>
          </a:prstGeom>
        </p:spPr>
      </p:pic>
      <p:cxnSp>
        <p:nvCxnSpPr>
          <p:cNvPr id="10" name="Straight Connector 9"/>
          <p:cNvCxnSpPr/>
          <p:nvPr userDrawn="1"/>
        </p:nvCxnSpPr>
        <p:spPr>
          <a:xfrm>
            <a:off x="0" y="6400800"/>
            <a:ext cx="9144000" cy="1588"/>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2500" kern="1200">
          <a:solidFill>
            <a:schemeClr val="tx1">
              <a:lumMod val="65000"/>
              <a:lumOff val="35000"/>
            </a:schemeClr>
          </a:solidFill>
          <a:latin typeface="Tahoma"/>
          <a:ea typeface="+mj-ea"/>
          <a:cs typeface="Tahoma"/>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Tahoma"/>
          <a:ea typeface="+mn-ea"/>
          <a:cs typeface="Tahoma"/>
        </a:defRPr>
      </a:lvl1pPr>
      <a:lvl2pPr marL="742950" indent="-285750" algn="l" defTabSz="457200" rtl="0" eaLnBrk="1" latinLnBrk="0" hangingPunct="1">
        <a:spcBef>
          <a:spcPct val="20000"/>
        </a:spcBef>
        <a:buFont typeface="Arial"/>
        <a:buChar char="–"/>
        <a:defRPr sz="1800" kern="1200">
          <a:solidFill>
            <a:schemeClr val="tx1"/>
          </a:solidFill>
          <a:latin typeface="Tahoma"/>
          <a:ea typeface="+mn-ea"/>
          <a:cs typeface="Tahoma"/>
        </a:defRPr>
      </a:lvl2pPr>
      <a:lvl3pPr marL="1143000" indent="-228600" algn="l" defTabSz="457200" rtl="0" eaLnBrk="1" latinLnBrk="0" hangingPunct="1">
        <a:spcBef>
          <a:spcPct val="20000"/>
        </a:spcBef>
        <a:buFont typeface="Arial"/>
        <a:buChar char="•"/>
        <a:defRPr sz="1600" kern="1200">
          <a:solidFill>
            <a:schemeClr val="tx1"/>
          </a:solidFill>
          <a:latin typeface="Tahoma"/>
          <a:ea typeface="+mn-ea"/>
          <a:cs typeface="Tahoma"/>
        </a:defRPr>
      </a:lvl3pPr>
      <a:lvl4pPr marL="1600200" indent="-228600" algn="l" defTabSz="457200" rtl="0" eaLnBrk="1" latinLnBrk="0" hangingPunct="1">
        <a:spcBef>
          <a:spcPct val="20000"/>
        </a:spcBef>
        <a:buFont typeface="Arial"/>
        <a:buChar char="–"/>
        <a:defRPr sz="1400" kern="1200">
          <a:solidFill>
            <a:schemeClr val="tx1"/>
          </a:solidFill>
          <a:latin typeface="Tahoma"/>
          <a:ea typeface="+mn-ea"/>
          <a:cs typeface="Tahoma"/>
        </a:defRPr>
      </a:lvl4pPr>
      <a:lvl5pPr marL="2057400" indent="-228600" algn="l" defTabSz="457200" rtl="0" eaLnBrk="1" latinLnBrk="0" hangingPunct="1">
        <a:spcBef>
          <a:spcPct val="20000"/>
        </a:spcBef>
        <a:buFont typeface="Arial"/>
        <a:buChar char="»"/>
        <a:defRPr sz="1400" kern="1200">
          <a:solidFill>
            <a:schemeClr val="tx1"/>
          </a:solidFill>
          <a:latin typeface="Tahoma"/>
          <a:ea typeface="+mn-ea"/>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12DED3-1703-3F45-8026-CB3155D0E786}" type="datetimeFigureOut">
              <a:rPr lang="en-US"/>
              <a:pPr/>
              <a:t>3/23/2016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937AE3-7DC4-9549-A4FC-6EE9982C9C3F}" type="slidenum">
              <a: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759F27C1-F5AB-5A4C-A137-F1E4390D2830}" type="slidenum">
              <a:rPr/>
              <a:pPr/>
              <a:t>1</a:t>
            </a:fld>
            <a:endParaRPr lang="en-US"/>
          </a:p>
        </p:txBody>
      </p:sp>
      <p:pic>
        <p:nvPicPr>
          <p:cNvPr id="6" name="Picture 5" descr="covers.jpg"/>
          <p:cNvPicPr>
            <a:picLocks noChangeAspect="1"/>
          </p:cNvPicPr>
          <p:nvPr/>
        </p:nvPicPr>
        <p:blipFill>
          <a:blip r:embed="rId2"/>
          <a:srcRect l="9167" r="35000"/>
          <a:stretch>
            <a:fillRect/>
          </a:stretch>
        </p:blipFill>
        <p:spPr>
          <a:xfrm>
            <a:off x="0" y="0"/>
            <a:ext cx="9144000" cy="686780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final_pyramid.jpg"/>
          <p:cNvPicPr>
            <a:picLocks noGrp="1" noChangeAspect="1"/>
          </p:cNvPicPr>
          <p:nvPr>
            <p:ph idx="1"/>
          </p:nvPr>
        </p:nvPicPr>
        <p:blipFill>
          <a:blip r:embed="rId2"/>
          <a:srcRect l="7817" r="1067"/>
          <a:stretch>
            <a:fillRect/>
          </a:stretch>
        </p:blipFill>
        <p:spPr>
          <a:xfrm>
            <a:off x="334786" y="1066800"/>
            <a:ext cx="4114800" cy="5059363"/>
          </a:xfrm>
        </p:spPr>
      </p:pic>
      <p:sp>
        <p:nvSpPr>
          <p:cNvPr id="2" name="Title 1"/>
          <p:cNvSpPr>
            <a:spLocks noGrp="1"/>
          </p:cNvSpPr>
          <p:nvPr>
            <p:ph type="title"/>
          </p:nvPr>
        </p:nvSpPr>
        <p:spPr>
          <a:xfrm>
            <a:off x="457200" y="274638"/>
            <a:ext cx="8534400" cy="334962"/>
          </a:xfrm>
        </p:spPr>
        <p:txBody>
          <a:bodyPr>
            <a:noAutofit/>
          </a:bodyPr>
          <a:lstStyle/>
          <a:p>
            <a:r>
              <a:rPr lang="en-US" sz="1900">
                <a:solidFill>
                  <a:schemeClr val="tx1">
                    <a:lumMod val="65000"/>
                    <a:lumOff val="35000"/>
                  </a:schemeClr>
                </a:solidFill>
              </a:rPr>
              <a:t>Very Few Challenging Vision Applications are Successfully Deployed Today</a:t>
            </a:r>
          </a:p>
        </p:txBody>
      </p:sp>
      <p:sp>
        <p:nvSpPr>
          <p:cNvPr id="9" name="Slide Number Placeholder 8"/>
          <p:cNvSpPr>
            <a:spLocks noGrp="1"/>
          </p:cNvSpPr>
          <p:nvPr>
            <p:ph type="sldNum" sz="quarter" idx="12"/>
          </p:nvPr>
        </p:nvSpPr>
        <p:spPr/>
        <p:txBody>
          <a:bodyPr/>
          <a:lstStyle/>
          <a:p>
            <a:fld id="{759F27C1-F5AB-5A4C-A137-F1E4390D2830}" type="slidenum">
              <a:rPr/>
              <a:pPr/>
              <a:t>2</a:t>
            </a:fld>
            <a:endParaRPr lang="en-US"/>
          </a:p>
        </p:txBody>
      </p:sp>
      <p:sp>
        <p:nvSpPr>
          <p:cNvPr id="21" name="TextBox 20"/>
          <p:cNvSpPr txBox="1"/>
          <p:nvPr/>
        </p:nvSpPr>
        <p:spPr>
          <a:xfrm>
            <a:off x="4724400" y="3048000"/>
            <a:ext cx="3733800" cy="3724096"/>
          </a:xfrm>
          <a:prstGeom prst="rect">
            <a:avLst/>
          </a:prstGeom>
          <a:noFill/>
        </p:spPr>
        <p:txBody>
          <a:bodyPr wrap="square" rtlCol="0">
            <a:spAutoFit/>
          </a:bodyPr>
          <a:lstStyle/>
          <a:p>
            <a:r>
              <a:rPr lang="en-US" sz="1600" dirty="0">
                <a:solidFill>
                  <a:srgbClr val="000090"/>
                </a:solidFill>
              </a:rPr>
              <a:t>Level 2</a:t>
            </a:r>
          </a:p>
          <a:p>
            <a:pPr marL="457200" indent="-182880">
              <a:buClr>
                <a:schemeClr val="bg1">
                  <a:lumMod val="75000"/>
                </a:schemeClr>
              </a:buClr>
              <a:buFont typeface="Wingdings" charset="2"/>
              <a:buChar char="§"/>
            </a:pPr>
            <a:r>
              <a:rPr lang="en-US" sz="1400" dirty="0"/>
              <a:t>PC &amp; Embedded CPU</a:t>
            </a:r>
          </a:p>
          <a:p>
            <a:pPr marL="457200" indent="-182880">
              <a:buClr>
                <a:schemeClr val="bg1">
                  <a:lumMod val="75000"/>
                </a:schemeClr>
              </a:buClr>
              <a:buFont typeface="Wingdings" charset="2"/>
              <a:buChar char="§"/>
            </a:pPr>
            <a:r>
              <a:rPr lang="en-US" sz="1400" dirty="0"/>
              <a:t>Substantial Computer Resources</a:t>
            </a:r>
          </a:p>
          <a:p>
            <a:pPr marL="457200" indent="-182880">
              <a:buClr>
                <a:schemeClr val="bg1">
                  <a:lumMod val="75000"/>
                </a:schemeClr>
              </a:buClr>
              <a:buFont typeface="Wingdings" charset="2"/>
              <a:buChar char="§"/>
            </a:pPr>
            <a:r>
              <a:rPr lang="en-US" sz="1400" dirty="0"/>
              <a:t>Wide Variety of Algorithms</a:t>
            </a:r>
          </a:p>
          <a:p>
            <a:pPr marL="457200" indent="-182880">
              <a:buClr>
                <a:schemeClr val="bg1">
                  <a:lumMod val="75000"/>
                </a:schemeClr>
              </a:buClr>
              <a:buFont typeface="Wingdings" charset="2"/>
              <a:buChar char="§"/>
            </a:pPr>
            <a:r>
              <a:rPr lang="en-US" sz="1400" dirty="0"/>
              <a:t>Limited Machine I/O</a:t>
            </a:r>
          </a:p>
          <a:p>
            <a:pPr marL="457200" indent="-182880">
              <a:buClr>
                <a:schemeClr val="bg1">
                  <a:lumMod val="75000"/>
                </a:schemeClr>
              </a:buClr>
              <a:buFont typeface="Wingdings" charset="2"/>
              <a:buChar char="§"/>
            </a:pPr>
            <a:r>
              <a:rPr lang="en-US" sz="1400" dirty="0"/>
              <a:t>Small Number of Cameras</a:t>
            </a:r>
          </a:p>
          <a:p>
            <a:pPr>
              <a:spcBef>
                <a:spcPts val="1200"/>
              </a:spcBef>
            </a:pPr>
            <a:r>
              <a:rPr lang="en-US" sz="1600" dirty="0">
                <a:solidFill>
                  <a:srgbClr val="000090"/>
                </a:solidFill>
              </a:rPr>
              <a:t>Level 1</a:t>
            </a:r>
          </a:p>
          <a:p>
            <a:pPr marL="457200" indent="-182880">
              <a:buClr>
                <a:schemeClr val="bg1">
                  <a:lumMod val="75000"/>
                </a:schemeClr>
              </a:buClr>
              <a:buFont typeface="Wingdings" charset="2"/>
              <a:buChar char="§"/>
            </a:pPr>
            <a:r>
              <a:rPr lang="en-US" sz="1400" dirty="0"/>
              <a:t>Smart Cameras</a:t>
            </a:r>
          </a:p>
          <a:p>
            <a:pPr marL="457200" indent="-182880">
              <a:buClr>
                <a:schemeClr val="bg1">
                  <a:lumMod val="75000"/>
                </a:schemeClr>
              </a:buClr>
              <a:buFont typeface="Wingdings" charset="2"/>
              <a:buChar char="§"/>
            </a:pPr>
            <a:r>
              <a:rPr lang="en-US" sz="1400" dirty="0"/>
              <a:t>Modest CPU Resources</a:t>
            </a:r>
          </a:p>
          <a:p>
            <a:pPr marL="457200" indent="-182880">
              <a:buClr>
                <a:schemeClr val="bg1">
                  <a:lumMod val="75000"/>
                </a:schemeClr>
              </a:buClr>
              <a:buFont typeface="Wingdings" charset="2"/>
              <a:buChar char="§"/>
            </a:pPr>
            <a:r>
              <a:rPr lang="en-US" sz="1400" dirty="0"/>
              <a:t>Simple Algorithms</a:t>
            </a:r>
          </a:p>
          <a:p>
            <a:pPr marL="457200" indent="-182880">
              <a:buClr>
                <a:schemeClr val="bg1">
                  <a:lumMod val="75000"/>
                </a:schemeClr>
              </a:buClr>
              <a:buFont typeface="Wingdings" charset="2"/>
              <a:buChar char="§"/>
            </a:pPr>
            <a:r>
              <a:rPr lang="en-US" sz="1400" dirty="0"/>
              <a:t>Minimum Control</a:t>
            </a:r>
          </a:p>
          <a:p>
            <a:pPr>
              <a:spcBef>
                <a:spcPts val="1200"/>
              </a:spcBef>
            </a:pPr>
            <a:r>
              <a:rPr lang="en-US" sz="1600" dirty="0">
                <a:solidFill>
                  <a:srgbClr val="000090"/>
                </a:solidFill>
              </a:rPr>
              <a:t>Level 0</a:t>
            </a:r>
          </a:p>
          <a:p>
            <a:pPr marL="457200" indent="-182880">
              <a:buClr>
                <a:schemeClr val="bg1">
                  <a:lumMod val="75000"/>
                </a:schemeClr>
              </a:buClr>
              <a:buFont typeface="Wingdings" charset="2"/>
              <a:buChar char="§"/>
            </a:pPr>
            <a:r>
              <a:rPr lang="en-US" sz="1400" dirty="0"/>
              <a:t>Bar Code &amp; 2D Scanners</a:t>
            </a:r>
          </a:p>
          <a:p>
            <a:pPr marL="182880" indent="-182880">
              <a:buClr>
                <a:schemeClr val="bg1">
                  <a:lumMod val="50000"/>
                </a:schemeClr>
              </a:buClr>
              <a:buFont typeface="Wingdings" charset="2"/>
              <a:buChar char="§"/>
            </a:pPr>
            <a:endParaRPr lang="en-US" sz="1400" dirty="0"/>
          </a:p>
          <a:p>
            <a:pPr marL="182880" indent="-182880">
              <a:buClr>
                <a:schemeClr val="bg1">
                  <a:lumMod val="50000"/>
                </a:schemeClr>
              </a:buClr>
              <a:buFont typeface="Wingdings" charset="2"/>
              <a:buChar char="§"/>
            </a:pPr>
            <a:endParaRPr lang="en-US" sz="1400" dirty="0"/>
          </a:p>
        </p:txBody>
      </p:sp>
      <p:sp>
        <p:nvSpPr>
          <p:cNvPr id="23" name="Rectangle 22"/>
          <p:cNvSpPr/>
          <p:nvPr/>
        </p:nvSpPr>
        <p:spPr>
          <a:xfrm>
            <a:off x="4343401" y="1143000"/>
            <a:ext cx="4114799" cy="18288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3458986" y="1143000"/>
            <a:ext cx="1036814" cy="369332"/>
          </a:xfrm>
          <a:prstGeom prst="rect">
            <a:avLst/>
          </a:prstGeom>
          <a:solidFill>
            <a:srgbClr val="0F53C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4648200" y="1201341"/>
            <a:ext cx="3810000" cy="1631216"/>
          </a:xfrm>
          <a:prstGeom prst="rect">
            <a:avLst/>
          </a:prstGeom>
          <a:noFill/>
        </p:spPr>
        <p:txBody>
          <a:bodyPr wrap="square" rtlCol="0">
            <a:spAutoFit/>
          </a:bodyPr>
          <a:lstStyle/>
          <a:p>
            <a:r>
              <a:rPr lang="en-US" sz="1600">
                <a:solidFill>
                  <a:schemeClr val="accent3">
                    <a:lumMod val="75000"/>
                  </a:schemeClr>
                </a:solidFill>
              </a:rPr>
              <a:t>High Performance Vision</a:t>
            </a:r>
          </a:p>
          <a:p>
            <a:pPr marL="91440" indent="-182880">
              <a:buClr>
                <a:schemeClr val="bg1">
                  <a:lumMod val="75000"/>
                </a:schemeClr>
              </a:buClr>
              <a:buFont typeface="Wingdings" charset="2"/>
              <a:buChar char="§"/>
            </a:pPr>
            <a:r>
              <a:rPr lang="en-US" sz="1400">
                <a:solidFill>
                  <a:srgbClr val="000090"/>
                </a:solidFill>
              </a:rPr>
              <a:t>High throughput</a:t>
            </a:r>
          </a:p>
          <a:p>
            <a:pPr marL="91440" indent="-182880">
              <a:buClr>
                <a:schemeClr val="bg1">
                  <a:lumMod val="75000"/>
                </a:schemeClr>
              </a:buClr>
              <a:buFont typeface="Wingdings" charset="2"/>
              <a:buChar char="§"/>
            </a:pPr>
            <a:r>
              <a:rPr lang="en-US" sz="1400">
                <a:solidFill>
                  <a:srgbClr val="000090"/>
                </a:solidFill>
              </a:rPr>
              <a:t>Server Class &amp; Networked Computer Resources</a:t>
            </a:r>
          </a:p>
          <a:p>
            <a:pPr marL="91440" indent="-182880">
              <a:buClr>
                <a:schemeClr val="bg1">
                  <a:lumMod val="75000"/>
                </a:schemeClr>
              </a:buClr>
              <a:buFont typeface="Wingdings" charset="2"/>
              <a:buChar char="§"/>
            </a:pPr>
            <a:r>
              <a:rPr lang="en-US" sz="1400">
                <a:solidFill>
                  <a:srgbClr val="000090"/>
                </a:solidFill>
              </a:rPr>
              <a:t>Large # of Cameras </a:t>
            </a:r>
          </a:p>
          <a:p>
            <a:pPr marL="91440" indent="-182880">
              <a:buClr>
                <a:schemeClr val="bg1">
                  <a:lumMod val="75000"/>
                </a:schemeClr>
              </a:buClr>
              <a:buFont typeface="Wingdings" charset="2"/>
              <a:buChar char="§"/>
            </a:pPr>
            <a:r>
              <a:rPr lang="en-US" sz="1400">
                <a:solidFill>
                  <a:srgbClr val="000090"/>
                </a:solidFill>
              </a:rPr>
              <a:t>Very High Speed Product Movement</a:t>
            </a:r>
          </a:p>
          <a:p>
            <a:pPr marL="91440" indent="-182880">
              <a:buClr>
                <a:schemeClr val="bg1">
                  <a:lumMod val="75000"/>
                </a:schemeClr>
              </a:buClr>
              <a:buFont typeface="Wingdings" charset="2"/>
              <a:buChar char="§"/>
            </a:pPr>
            <a:r>
              <a:rPr lang="en-US" sz="1400">
                <a:solidFill>
                  <a:srgbClr val="000090"/>
                </a:solidFill>
              </a:rPr>
              <a:t>Challenging Lighting &amp; Imaging</a:t>
            </a:r>
          </a:p>
          <a:p>
            <a:pPr marL="91440" indent="-182880">
              <a:buClr>
                <a:schemeClr val="bg1">
                  <a:lumMod val="75000"/>
                </a:schemeClr>
              </a:buClr>
              <a:buFont typeface="Wingdings" charset="2"/>
              <a:buChar char="§"/>
            </a:pPr>
            <a:r>
              <a:rPr lang="en-US" sz="1400">
                <a:solidFill>
                  <a:srgbClr val="000090"/>
                </a:solidFill>
              </a:rPr>
              <a:t>Sophisticated Algorithms</a:t>
            </a:r>
          </a:p>
        </p:txBody>
      </p:sp>
      <p:sp>
        <p:nvSpPr>
          <p:cNvPr id="24" name="Chevron 23"/>
          <p:cNvSpPr/>
          <p:nvPr/>
        </p:nvSpPr>
        <p:spPr>
          <a:xfrm>
            <a:off x="2895600" y="1219200"/>
            <a:ext cx="304800" cy="180067"/>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5" name="TextBox 24"/>
          <p:cNvSpPr txBox="1"/>
          <p:nvPr/>
        </p:nvSpPr>
        <p:spPr>
          <a:xfrm>
            <a:off x="3458986" y="1143000"/>
            <a:ext cx="990600" cy="369332"/>
          </a:xfrm>
          <a:prstGeom prst="rect">
            <a:avLst/>
          </a:prstGeom>
          <a:noFill/>
        </p:spPr>
        <p:txBody>
          <a:bodyPr wrap="square" rtlCol="0">
            <a:spAutoFit/>
          </a:bodyPr>
          <a:lstStyle/>
          <a:p>
            <a:r>
              <a:rPr lang="en-US">
                <a:solidFill>
                  <a:schemeClr val="bg1"/>
                </a:solidFill>
              </a:rPr>
              <a:t>Level 3: </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ncreasing_Capability_chart.jpg"/>
          <p:cNvPicPr>
            <a:picLocks noChangeAspect="1"/>
          </p:cNvPicPr>
          <p:nvPr/>
        </p:nvPicPr>
        <p:blipFill>
          <a:blip r:embed="rId2"/>
          <a:srcRect r="13832" b="8699"/>
          <a:stretch>
            <a:fillRect/>
          </a:stretch>
        </p:blipFill>
        <p:spPr>
          <a:xfrm>
            <a:off x="76200" y="888438"/>
            <a:ext cx="5791200" cy="5390388"/>
          </a:xfrm>
          <a:prstGeom prst="rect">
            <a:avLst/>
          </a:prstGeom>
        </p:spPr>
      </p:pic>
      <p:sp>
        <p:nvSpPr>
          <p:cNvPr id="2" name="Title 1"/>
          <p:cNvSpPr>
            <a:spLocks noGrp="1"/>
          </p:cNvSpPr>
          <p:nvPr>
            <p:ph type="title"/>
          </p:nvPr>
        </p:nvSpPr>
        <p:spPr/>
        <p:txBody>
          <a:bodyPr>
            <a:noAutofit/>
          </a:bodyPr>
          <a:lstStyle/>
          <a:p>
            <a:r>
              <a:rPr lang="en-US" sz="2100"/>
              <a:t>More Capable Machine Vision Systems Address More Applications</a:t>
            </a:r>
          </a:p>
        </p:txBody>
      </p:sp>
      <p:sp>
        <p:nvSpPr>
          <p:cNvPr id="4" name="Slide Number Placeholder 3"/>
          <p:cNvSpPr>
            <a:spLocks noGrp="1"/>
          </p:cNvSpPr>
          <p:nvPr>
            <p:ph type="sldNum" sz="quarter" idx="12"/>
          </p:nvPr>
        </p:nvSpPr>
        <p:spPr/>
        <p:txBody>
          <a:bodyPr/>
          <a:lstStyle/>
          <a:p>
            <a:fld id="{759F27C1-F5AB-5A4C-A137-F1E4390D2830}" type="slidenum">
              <a:rPr/>
              <a:pPr/>
              <a:t>3</a:t>
            </a:fld>
            <a:endParaRPr lang="en-US"/>
          </a:p>
        </p:txBody>
      </p:sp>
      <p:sp>
        <p:nvSpPr>
          <p:cNvPr id="8" name="TextBox 7"/>
          <p:cNvSpPr txBox="1"/>
          <p:nvPr/>
        </p:nvSpPr>
        <p:spPr>
          <a:xfrm>
            <a:off x="5971032" y="1491108"/>
            <a:ext cx="2667000" cy="1569660"/>
          </a:xfrm>
          <a:prstGeom prst="rect">
            <a:avLst/>
          </a:prstGeom>
          <a:noFill/>
        </p:spPr>
        <p:txBody>
          <a:bodyPr wrap="square" rtlCol="0">
            <a:spAutoFit/>
          </a:bodyPr>
          <a:lstStyle/>
          <a:p>
            <a:r>
              <a:rPr lang="en-US" sz="1600" dirty="0">
                <a:solidFill>
                  <a:srgbClr val="000090"/>
                </a:solidFill>
              </a:rPr>
              <a:t>Increasing the capability of machine vision system dramatically increases the number and value of viable applications – by an order </a:t>
            </a:r>
            <a:br>
              <a:rPr lang="en-US" sz="1600" dirty="0">
                <a:solidFill>
                  <a:srgbClr val="000090"/>
                </a:solidFill>
              </a:rPr>
            </a:br>
            <a:r>
              <a:rPr lang="en-US" sz="1600" dirty="0">
                <a:solidFill>
                  <a:srgbClr val="000090"/>
                </a:solidFill>
              </a:rPr>
              <a:t>of magnitude</a:t>
            </a:r>
            <a:endParaRPr lang="en-US" sz="1400" dirty="0">
              <a:solidFill>
                <a:srgbClr val="000090"/>
              </a:solidFill>
            </a:endParaRPr>
          </a:p>
        </p:txBody>
      </p:sp>
      <p:cxnSp>
        <p:nvCxnSpPr>
          <p:cNvPr id="16" name="Straight Connector 15"/>
          <p:cNvCxnSpPr/>
          <p:nvPr/>
        </p:nvCxnSpPr>
        <p:spPr>
          <a:xfrm rot="5400000">
            <a:off x="6477000" y="3962400"/>
            <a:ext cx="685800" cy="685800"/>
          </a:xfrm>
          <a:prstGeom prst="line">
            <a:avLst/>
          </a:prstGeom>
        </p:spPr>
        <p:style>
          <a:lnRef idx="2">
            <a:schemeClr val="accent1"/>
          </a:lnRef>
          <a:fillRef idx="0">
            <a:schemeClr val="accent1"/>
          </a:fillRef>
          <a:effectRef idx="1">
            <a:schemeClr val="accent1"/>
          </a:effectRef>
          <a:fontRef idx="minor">
            <a:schemeClr val="tx1"/>
          </a:fontRef>
        </p:style>
      </p:cxnSp>
      <p:pic>
        <p:nvPicPr>
          <p:cNvPr id="18" name="Picture 17" descr="Increasing_Capability_chart.jpg"/>
          <p:cNvPicPr>
            <a:picLocks noChangeAspect="1"/>
          </p:cNvPicPr>
          <p:nvPr/>
        </p:nvPicPr>
        <p:blipFill>
          <a:blip r:embed="rId3"/>
          <a:srcRect l="54953" t="14715" r="33882" b="73401"/>
          <a:stretch>
            <a:fillRect/>
          </a:stretch>
        </p:blipFill>
        <p:spPr>
          <a:xfrm>
            <a:off x="6096000" y="3657600"/>
            <a:ext cx="651933" cy="609600"/>
          </a:xfrm>
          <a:prstGeom prst="rect">
            <a:avLst/>
          </a:prstGeom>
        </p:spPr>
      </p:pic>
      <p:pic>
        <p:nvPicPr>
          <p:cNvPr id="20" name="Picture 19" descr="Increasing_Capability_chart.jpg"/>
          <p:cNvPicPr>
            <a:picLocks noChangeAspect="1"/>
          </p:cNvPicPr>
          <p:nvPr/>
        </p:nvPicPr>
        <p:blipFill>
          <a:blip r:embed="rId3"/>
          <a:srcRect l="30159" t="67533" r="62881" b="24544"/>
          <a:stretch>
            <a:fillRect/>
          </a:stretch>
        </p:blipFill>
        <p:spPr>
          <a:xfrm>
            <a:off x="6866466" y="4419600"/>
            <a:ext cx="224367" cy="224367"/>
          </a:xfrm>
          <a:prstGeom prst="rect">
            <a:avLst/>
          </a:prstGeom>
        </p:spPr>
      </p:pic>
      <p:sp>
        <p:nvSpPr>
          <p:cNvPr id="21" name="TextBox 20"/>
          <p:cNvSpPr txBox="1"/>
          <p:nvPr/>
        </p:nvSpPr>
        <p:spPr>
          <a:xfrm>
            <a:off x="7391400" y="3733800"/>
            <a:ext cx="1077468" cy="523220"/>
          </a:xfrm>
          <a:prstGeom prst="rect">
            <a:avLst/>
          </a:prstGeom>
          <a:noFill/>
        </p:spPr>
        <p:txBody>
          <a:bodyPr wrap="square" rtlCol="0">
            <a:spAutoFit/>
          </a:bodyPr>
          <a:lstStyle/>
          <a:p>
            <a:r>
              <a:rPr lang="en-US" sz="2800" dirty="0">
                <a:solidFill>
                  <a:srgbClr val="000090"/>
                </a:solidFill>
              </a:rPr>
              <a:t>&gt; 10 </a:t>
            </a:r>
            <a:r>
              <a:rPr lang="en-US" sz="2800" dirty="0" err="1">
                <a:solidFill>
                  <a:srgbClr val="000090"/>
                </a:solidFill>
              </a:rPr>
              <a:t>x</a:t>
            </a:r>
            <a:endParaRPr lang="en-US" sz="2800" dirty="0">
              <a:solidFill>
                <a:srgbClr val="000090"/>
              </a:solidFill>
            </a:endParaRPr>
          </a:p>
        </p:txBody>
      </p:sp>
      <p:sp>
        <p:nvSpPr>
          <p:cNvPr id="12" name="TextBox 11"/>
          <p:cNvSpPr txBox="1"/>
          <p:nvPr/>
        </p:nvSpPr>
        <p:spPr>
          <a:xfrm>
            <a:off x="6045199" y="3352800"/>
            <a:ext cx="1405467" cy="230832"/>
          </a:xfrm>
          <a:prstGeom prst="rect">
            <a:avLst/>
          </a:prstGeom>
          <a:noFill/>
        </p:spPr>
        <p:txBody>
          <a:bodyPr wrap="square" rtlCol="0">
            <a:spAutoFit/>
          </a:bodyPr>
          <a:lstStyle/>
          <a:p>
            <a:r>
              <a:rPr lang="en-US" sz="900">
                <a:solidFill>
                  <a:schemeClr val="bg1">
                    <a:lumMod val="50000"/>
                  </a:schemeClr>
                </a:solidFill>
              </a:rPr>
              <a:t>Robust Vision Systems</a:t>
            </a:r>
          </a:p>
        </p:txBody>
      </p:sp>
      <p:sp>
        <p:nvSpPr>
          <p:cNvPr id="13" name="TextBox 12"/>
          <p:cNvSpPr txBox="1"/>
          <p:nvPr/>
        </p:nvSpPr>
        <p:spPr>
          <a:xfrm>
            <a:off x="7086600" y="4419600"/>
            <a:ext cx="1828800" cy="230832"/>
          </a:xfrm>
          <a:prstGeom prst="rect">
            <a:avLst/>
          </a:prstGeom>
          <a:noFill/>
        </p:spPr>
        <p:txBody>
          <a:bodyPr wrap="square" rtlCol="0">
            <a:spAutoFit/>
          </a:bodyPr>
          <a:lstStyle/>
          <a:p>
            <a:r>
              <a:rPr lang="en-US" sz="900">
                <a:solidFill>
                  <a:schemeClr val="bg1">
                    <a:lumMod val="50000"/>
                  </a:schemeClr>
                </a:solidFill>
              </a:rPr>
              <a:t>Unsophisticated Vision Systems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Time and_cost_chart.jpg"/>
          <p:cNvPicPr>
            <a:picLocks noGrp="1" noChangeAspect="1"/>
          </p:cNvPicPr>
          <p:nvPr>
            <p:ph idx="1"/>
          </p:nvPr>
        </p:nvPicPr>
        <p:blipFill>
          <a:blip r:embed="rId2"/>
          <a:srcRect l="8099" r="6902" b="1820"/>
          <a:stretch>
            <a:fillRect/>
          </a:stretch>
        </p:blipFill>
        <p:spPr>
          <a:xfrm>
            <a:off x="457200" y="1371600"/>
            <a:ext cx="5228650" cy="4800600"/>
          </a:xfrm>
        </p:spPr>
      </p:pic>
      <p:sp>
        <p:nvSpPr>
          <p:cNvPr id="2" name="Title 1"/>
          <p:cNvSpPr>
            <a:spLocks noGrp="1"/>
          </p:cNvSpPr>
          <p:nvPr>
            <p:ph type="title"/>
          </p:nvPr>
        </p:nvSpPr>
        <p:spPr/>
        <p:txBody>
          <a:bodyPr>
            <a:normAutofit fontScale="90000"/>
          </a:bodyPr>
          <a:lstStyle/>
          <a:p>
            <a:r>
              <a:rPr lang="en-US"/>
              <a:t>Machine Vision Applications are Labor Intensive</a:t>
            </a:r>
          </a:p>
        </p:txBody>
      </p:sp>
      <p:sp>
        <p:nvSpPr>
          <p:cNvPr id="4" name="Slide Number Placeholder 3"/>
          <p:cNvSpPr>
            <a:spLocks noGrp="1"/>
          </p:cNvSpPr>
          <p:nvPr>
            <p:ph type="sldNum" sz="quarter" idx="12"/>
          </p:nvPr>
        </p:nvSpPr>
        <p:spPr/>
        <p:txBody>
          <a:bodyPr/>
          <a:lstStyle/>
          <a:p>
            <a:fld id="{759F27C1-F5AB-5A4C-A137-F1E4390D2830}" type="slidenum">
              <a:rPr/>
              <a:pPr/>
              <a:t>4</a:t>
            </a:fld>
            <a:endParaRPr lang="en-US"/>
          </a:p>
        </p:txBody>
      </p:sp>
      <p:sp>
        <p:nvSpPr>
          <p:cNvPr id="6" name="Rectangle 5"/>
          <p:cNvSpPr/>
          <p:nvPr/>
        </p:nvSpPr>
        <p:spPr>
          <a:xfrm>
            <a:off x="5867400" y="1524000"/>
            <a:ext cx="3048000" cy="3962400"/>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6019800" y="1828801"/>
            <a:ext cx="2667000" cy="3352799"/>
          </a:xfrm>
          <a:prstGeom prst="rect">
            <a:avLst/>
          </a:prstGeom>
          <a:noFill/>
        </p:spPr>
        <p:txBody>
          <a:bodyPr wrap="square" rtlCol="0">
            <a:spAutoFit/>
          </a:bodyPr>
          <a:lstStyle/>
          <a:p>
            <a:r>
              <a:rPr lang="en-US">
                <a:solidFill>
                  <a:srgbClr val="000090"/>
                </a:solidFill>
              </a:rPr>
              <a:t>Time &amp; Cost to deploy Machine Vision has been exponentially related to required Performance</a:t>
            </a:r>
          </a:p>
          <a:p>
            <a:pPr>
              <a:spcBef>
                <a:spcPts val="2400"/>
              </a:spcBef>
            </a:pPr>
            <a:r>
              <a:rPr lang="en-US" sz="1600"/>
              <a:t>Most feasible applications </a:t>
            </a:r>
            <a:r>
              <a:rPr lang="en-US" sz="1600" b="1" i="1"/>
              <a:t>until now </a:t>
            </a:r>
            <a:r>
              <a:rPr lang="en-US" sz="1600"/>
              <a:t>have been too expensive even for OEMs </a:t>
            </a:r>
            <a:br>
              <a:rPr lang="en-US" sz="1600"/>
            </a:br>
            <a:r>
              <a:rPr lang="en-US" sz="1600"/>
              <a:t>to develop and field in </a:t>
            </a:r>
            <a:br>
              <a:rPr lang="en-US" sz="1600"/>
            </a:br>
            <a:r>
              <a:rPr lang="en-US" sz="1600"/>
              <a:t>terms of hardware, </a:t>
            </a:r>
            <a:br>
              <a:rPr lang="en-US" sz="1600"/>
            </a:br>
            <a:r>
              <a:rPr lang="en-US" sz="1600"/>
              <a:t>software, engineering </a:t>
            </a:r>
            <a:br>
              <a:rPr lang="en-US" sz="1600"/>
            </a:br>
            <a:r>
              <a:rPr lang="en-US" sz="1600"/>
              <a:t>and production costs</a:t>
            </a:r>
            <a:endParaRPr lang="en-US" sz="1400"/>
          </a:p>
        </p:txBody>
      </p:sp>
      <p:sp>
        <p:nvSpPr>
          <p:cNvPr id="8" name="TextBox 7"/>
          <p:cNvSpPr txBox="1"/>
          <p:nvPr/>
        </p:nvSpPr>
        <p:spPr>
          <a:xfrm>
            <a:off x="457200" y="838201"/>
            <a:ext cx="8382000" cy="338554"/>
          </a:xfrm>
          <a:prstGeom prst="rect">
            <a:avLst/>
          </a:prstGeom>
          <a:noFill/>
        </p:spPr>
        <p:txBody>
          <a:bodyPr wrap="square" rtlCol="0">
            <a:spAutoFit/>
          </a:bodyPr>
          <a:lstStyle/>
          <a:p>
            <a:pPr>
              <a:spcBef>
                <a:spcPts val="2400"/>
              </a:spcBef>
            </a:pPr>
            <a:r>
              <a:rPr lang="en-US" sz="1600" b="1" dirty="0"/>
              <a:t>Until now time &amp; cost for most machine applications has been too high for viability.</a:t>
            </a:r>
            <a:endParaRPr lang="en-US" sz="14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0" y="694944"/>
            <a:ext cx="4572000" cy="5696712"/>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4953000" y="3745945"/>
            <a:ext cx="3962400" cy="2426255"/>
          </a:xfrm>
          <a:prstGeom prst="rect">
            <a:avLst/>
          </a:prstGeom>
          <a:solidFill>
            <a:schemeClr val="bg1"/>
          </a:solidFill>
          <a:ln>
            <a:noFill/>
          </a:ln>
          <a:effectLst>
            <a:outerShdw blurRad="40000" dist="61087" dir="2040000" sx="103000" sy="103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320"/>
            <a:ext cx="8534400" cy="411162"/>
          </a:xfrm>
        </p:spPr>
        <p:txBody>
          <a:bodyPr>
            <a:noAutofit/>
          </a:bodyPr>
          <a:lstStyle/>
          <a:p>
            <a:r>
              <a:rPr lang="en-US" sz="2100"/>
              <a:t>The Machine Vision Market has Progressed Slower than Expected</a:t>
            </a:r>
          </a:p>
        </p:txBody>
      </p:sp>
      <p:sp>
        <p:nvSpPr>
          <p:cNvPr id="4" name="Slide Number Placeholder 3"/>
          <p:cNvSpPr>
            <a:spLocks noGrp="1"/>
          </p:cNvSpPr>
          <p:nvPr>
            <p:ph type="sldNum" sz="quarter" idx="12"/>
          </p:nvPr>
        </p:nvSpPr>
        <p:spPr/>
        <p:txBody>
          <a:bodyPr/>
          <a:lstStyle/>
          <a:p>
            <a:fld id="{759F27C1-F5AB-5A4C-A137-F1E4390D2830}" type="slidenum">
              <a:rPr lang="en-US"/>
              <a:pPr/>
              <a:t>5</a:t>
            </a:fld>
            <a:endParaRPr lang="en-US"/>
          </a:p>
        </p:txBody>
      </p:sp>
      <p:sp>
        <p:nvSpPr>
          <p:cNvPr id="5" name="TextBox 4"/>
          <p:cNvSpPr txBox="1"/>
          <p:nvPr/>
        </p:nvSpPr>
        <p:spPr>
          <a:xfrm>
            <a:off x="457200" y="914400"/>
            <a:ext cx="3733800" cy="2923878"/>
          </a:xfrm>
          <a:prstGeom prst="rect">
            <a:avLst/>
          </a:prstGeom>
          <a:noFill/>
        </p:spPr>
        <p:txBody>
          <a:bodyPr wrap="square" rtlCol="0">
            <a:spAutoFit/>
          </a:bodyPr>
          <a:lstStyle/>
          <a:p>
            <a:r>
              <a:rPr lang="en-US" sz="1400" b="1">
                <a:solidFill>
                  <a:schemeClr val="tx2"/>
                </a:solidFill>
              </a:rPr>
              <a:t>Industries whose progress requires advancements in multiple independent capabilities change rarely, but suddenly…</a:t>
            </a:r>
          </a:p>
          <a:p>
            <a:pPr>
              <a:spcBef>
                <a:spcPts val="600"/>
              </a:spcBef>
            </a:pPr>
            <a:r>
              <a:rPr lang="en-US" sz="1400" b="1">
                <a:solidFill>
                  <a:schemeClr val="tx2"/>
                </a:solidFill>
              </a:rPr>
              <a:t>Capability and performance increase and costs fall in all industries over time</a:t>
            </a:r>
          </a:p>
          <a:p>
            <a:pPr>
              <a:spcBef>
                <a:spcPts val="1200"/>
              </a:spcBef>
            </a:pPr>
            <a:r>
              <a:rPr lang="en-US" sz="1400"/>
              <a:t>When steady improvements one key attribute are possible and sufficient to drive the economics of an industry, progress is smooth as shown by the effect of continuous reduction in transistor size for digital electronics.</a:t>
            </a:r>
          </a:p>
          <a:p>
            <a:pPr>
              <a:spcBef>
                <a:spcPts val="2400"/>
              </a:spcBef>
            </a:pPr>
            <a:endParaRPr lang="en-US" sz="1400"/>
          </a:p>
        </p:txBody>
      </p:sp>
      <p:sp>
        <p:nvSpPr>
          <p:cNvPr id="9" name="TextBox 8"/>
          <p:cNvSpPr txBox="1"/>
          <p:nvPr/>
        </p:nvSpPr>
        <p:spPr>
          <a:xfrm>
            <a:off x="457200" y="3471446"/>
            <a:ext cx="2895600" cy="338554"/>
          </a:xfrm>
          <a:prstGeom prst="rect">
            <a:avLst/>
          </a:prstGeom>
          <a:noFill/>
        </p:spPr>
        <p:txBody>
          <a:bodyPr wrap="square" rtlCol="0">
            <a:spAutoFit/>
          </a:bodyPr>
          <a:lstStyle/>
          <a:p>
            <a:r>
              <a:rPr lang="en-US" sz="1600">
                <a:solidFill>
                  <a:schemeClr val="accent3">
                    <a:lumMod val="75000"/>
                  </a:schemeClr>
                </a:solidFill>
              </a:rPr>
              <a:t>Semiconductors, Moore’s Law</a:t>
            </a:r>
          </a:p>
        </p:txBody>
      </p:sp>
      <p:sp>
        <p:nvSpPr>
          <p:cNvPr id="14" name="TextBox 13"/>
          <p:cNvSpPr txBox="1"/>
          <p:nvPr/>
        </p:nvSpPr>
        <p:spPr>
          <a:xfrm>
            <a:off x="4953000" y="838200"/>
            <a:ext cx="4114800" cy="2831545"/>
          </a:xfrm>
          <a:prstGeom prst="rect">
            <a:avLst/>
          </a:prstGeom>
          <a:noFill/>
        </p:spPr>
        <p:txBody>
          <a:bodyPr wrap="square" rtlCol="0">
            <a:spAutoFit/>
          </a:bodyPr>
          <a:lstStyle/>
          <a:p>
            <a:r>
              <a:rPr lang="en-US" sz="1400"/>
              <a:t>Industries progress in a stepwise manner when simultaneous advances of multiple enabling technologies are necessary to substantially change their scope and economics. Rapid transformations occur in these markets when changes in multiple enabling technologies are all present creating Critical Thresholds of Elegance.</a:t>
            </a:r>
          </a:p>
          <a:p>
            <a:pPr>
              <a:spcBef>
                <a:spcPts val="1200"/>
              </a:spcBef>
            </a:pPr>
            <a:r>
              <a:rPr lang="en-US" sz="1400"/>
              <a:t>Progress of cellular phones to smart phones depended on advancements in several orthogonal areas: Batteries, Analog Power Semiconductors, Network Standards, Software, and Capital Investment in Infrastructure.</a:t>
            </a:r>
          </a:p>
        </p:txBody>
      </p:sp>
      <p:pic>
        <p:nvPicPr>
          <p:cNvPr id="15" name="Picture 14" descr="cell_smart_Pone step_chart.jpg"/>
          <p:cNvPicPr>
            <a:picLocks noChangeAspect="1"/>
          </p:cNvPicPr>
          <p:nvPr/>
        </p:nvPicPr>
        <p:blipFill>
          <a:blip r:embed="rId3"/>
          <a:stretch>
            <a:fillRect/>
          </a:stretch>
        </p:blipFill>
        <p:spPr>
          <a:xfrm>
            <a:off x="5492077" y="3823772"/>
            <a:ext cx="2884246" cy="2254728"/>
          </a:xfrm>
          <a:prstGeom prst="rect">
            <a:avLst/>
          </a:prstGeom>
        </p:spPr>
      </p:pic>
      <p:sp>
        <p:nvSpPr>
          <p:cNvPr id="19" name="TextBox 18"/>
          <p:cNvSpPr txBox="1"/>
          <p:nvPr/>
        </p:nvSpPr>
        <p:spPr>
          <a:xfrm>
            <a:off x="7718340" y="4267200"/>
            <a:ext cx="968460" cy="646331"/>
          </a:xfrm>
          <a:prstGeom prst="rect">
            <a:avLst/>
          </a:prstGeom>
          <a:noFill/>
        </p:spPr>
        <p:txBody>
          <a:bodyPr wrap="square" rtlCol="0">
            <a:spAutoFit/>
          </a:bodyPr>
          <a:lstStyle/>
          <a:p>
            <a:r>
              <a:rPr lang="en-US" sz="1200">
                <a:solidFill>
                  <a:srgbClr val="000090"/>
                </a:solidFill>
              </a:rPr>
              <a:t>Critical Thresholds </a:t>
            </a:r>
            <a:br>
              <a:rPr lang="en-US" sz="1200">
                <a:solidFill>
                  <a:srgbClr val="000090"/>
                </a:solidFill>
              </a:rPr>
            </a:br>
            <a:r>
              <a:rPr lang="en-US" sz="1200">
                <a:solidFill>
                  <a:srgbClr val="000090"/>
                </a:solidFill>
              </a:rPr>
              <a:t>of Elegance</a:t>
            </a:r>
          </a:p>
        </p:txBody>
      </p:sp>
      <p:pic>
        <p:nvPicPr>
          <p:cNvPr id="17" name="Picture 16" descr="moores law chart.jpg"/>
          <p:cNvPicPr>
            <a:picLocks noChangeAspect="1"/>
          </p:cNvPicPr>
          <p:nvPr/>
        </p:nvPicPr>
        <p:blipFill>
          <a:blip r:embed="rId4"/>
          <a:srcRect b="6142"/>
          <a:stretch>
            <a:fillRect/>
          </a:stretch>
        </p:blipFill>
        <p:spPr>
          <a:xfrm>
            <a:off x="457199" y="3922776"/>
            <a:ext cx="3531711" cy="246888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694944"/>
            <a:ext cx="4572000" cy="5696712"/>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381000" y="2176046"/>
            <a:ext cx="3810000" cy="3996154"/>
          </a:xfrm>
          <a:prstGeom prst="rect">
            <a:avLst/>
          </a:prstGeom>
          <a:solidFill>
            <a:schemeClr val="bg1"/>
          </a:solidFill>
          <a:ln>
            <a:noFill/>
          </a:ln>
          <a:effectLst>
            <a:outerShdw blurRad="40000" dist="61087" dir="2040000" sx="103000" sy="103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Progress_chart.jpg"/>
          <p:cNvPicPr>
            <a:picLocks noChangeAspect="1"/>
          </p:cNvPicPr>
          <p:nvPr/>
        </p:nvPicPr>
        <p:blipFill>
          <a:blip r:embed="rId2"/>
          <a:srcRect l="19625" b="20315"/>
          <a:stretch>
            <a:fillRect/>
          </a:stretch>
        </p:blipFill>
        <p:spPr>
          <a:xfrm>
            <a:off x="533400" y="2310415"/>
            <a:ext cx="3581400" cy="3633185"/>
          </a:xfrm>
          <a:prstGeom prst="rect">
            <a:avLst/>
          </a:prstGeom>
        </p:spPr>
      </p:pic>
      <p:sp>
        <p:nvSpPr>
          <p:cNvPr id="2" name="Title 1"/>
          <p:cNvSpPr>
            <a:spLocks noGrp="1"/>
          </p:cNvSpPr>
          <p:nvPr>
            <p:ph type="title"/>
          </p:nvPr>
        </p:nvSpPr>
        <p:spPr>
          <a:xfrm>
            <a:off x="304800" y="274638"/>
            <a:ext cx="8229600" cy="411162"/>
          </a:xfrm>
        </p:spPr>
        <p:txBody>
          <a:bodyPr>
            <a:normAutofit fontScale="90000"/>
          </a:bodyPr>
          <a:lstStyle/>
          <a:p>
            <a:r>
              <a:rPr lang="en-US"/>
              <a:t>The Machine Vision Market is an Extreme Example</a:t>
            </a:r>
          </a:p>
        </p:txBody>
      </p:sp>
      <p:sp>
        <p:nvSpPr>
          <p:cNvPr id="4" name="Slide Number Placeholder 3"/>
          <p:cNvSpPr>
            <a:spLocks noGrp="1"/>
          </p:cNvSpPr>
          <p:nvPr>
            <p:ph type="sldNum" sz="quarter" idx="12"/>
          </p:nvPr>
        </p:nvSpPr>
        <p:spPr/>
        <p:txBody>
          <a:bodyPr/>
          <a:lstStyle/>
          <a:p>
            <a:fld id="{759F27C1-F5AB-5A4C-A137-F1E4390D2830}" type="slidenum">
              <a:rPr lang="en-US"/>
              <a:pPr/>
              <a:t>6</a:t>
            </a:fld>
            <a:endParaRPr lang="en-US"/>
          </a:p>
        </p:txBody>
      </p:sp>
      <p:sp>
        <p:nvSpPr>
          <p:cNvPr id="9" name="TextBox 8"/>
          <p:cNvSpPr txBox="1"/>
          <p:nvPr/>
        </p:nvSpPr>
        <p:spPr>
          <a:xfrm>
            <a:off x="457200" y="5864423"/>
            <a:ext cx="3505200" cy="307777"/>
          </a:xfrm>
          <a:prstGeom prst="rect">
            <a:avLst/>
          </a:prstGeom>
          <a:noFill/>
        </p:spPr>
        <p:txBody>
          <a:bodyPr wrap="square" rtlCol="0">
            <a:spAutoFit/>
          </a:bodyPr>
          <a:lstStyle/>
          <a:p>
            <a:pPr algn="ctr"/>
            <a:r>
              <a:rPr lang="en-US" sz="1400">
                <a:solidFill>
                  <a:schemeClr val="bg1">
                    <a:lumMod val="65000"/>
                  </a:schemeClr>
                </a:solidFill>
              </a:rPr>
              <a:t>Decades</a:t>
            </a:r>
          </a:p>
        </p:txBody>
      </p:sp>
      <p:sp>
        <p:nvSpPr>
          <p:cNvPr id="7" name="TextBox 6"/>
          <p:cNvSpPr txBox="1"/>
          <p:nvPr/>
        </p:nvSpPr>
        <p:spPr>
          <a:xfrm>
            <a:off x="381000" y="838201"/>
            <a:ext cx="3581400" cy="1323439"/>
          </a:xfrm>
          <a:prstGeom prst="rect">
            <a:avLst/>
          </a:prstGeom>
          <a:noFill/>
        </p:spPr>
        <p:txBody>
          <a:bodyPr wrap="square" rtlCol="0">
            <a:spAutoFit/>
          </a:bodyPr>
          <a:lstStyle/>
          <a:p>
            <a:pPr>
              <a:spcBef>
                <a:spcPts val="2400"/>
              </a:spcBef>
            </a:pPr>
            <a:r>
              <a:rPr lang="en-US" sz="1600" dirty="0">
                <a:solidFill>
                  <a:srgbClr val="000090"/>
                </a:solidFill>
              </a:rPr>
              <a:t>Progress of the Machine Vision Industry has been stalled for a very long time since simultaneous progress was required in several essential enabling technologies.</a:t>
            </a:r>
          </a:p>
        </p:txBody>
      </p:sp>
      <p:sp>
        <p:nvSpPr>
          <p:cNvPr id="10" name="TextBox 9"/>
          <p:cNvSpPr txBox="1"/>
          <p:nvPr/>
        </p:nvSpPr>
        <p:spPr>
          <a:xfrm>
            <a:off x="609600" y="2514600"/>
            <a:ext cx="990600" cy="307777"/>
          </a:xfrm>
          <a:prstGeom prst="rect">
            <a:avLst/>
          </a:prstGeom>
          <a:noFill/>
        </p:spPr>
        <p:txBody>
          <a:bodyPr wrap="square" rtlCol="0">
            <a:spAutoFit/>
          </a:bodyPr>
          <a:lstStyle/>
          <a:p>
            <a:r>
              <a:rPr lang="en-US" sz="1400">
                <a:solidFill>
                  <a:schemeClr val="bg1">
                    <a:lumMod val="65000"/>
                  </a:schemeClr>
                </a:solidFill>
              </a:rPr>
              <a:t>Progress</a:t>
            </a:r>
          </a:p>
        </p:txBody>
      </p:sp>
      <p:sp>
        <p:nvSpPr>
          <p:cNvPr id="12" name="TextBox 11"/>
          <p:cNvSpPr txBox="1"/>
          <p:nvPr/>
        </p:nvSpPr>
        <p:spPr>
          <a:xfrm>
            <a:off x="4876800" y="990600"/>
            <a:ext cx="1905000" cy="4953000"/>
          </a:xfrm>
          <a:prstGeom prst="rect">
            <a:avLst/>
          </a:prstGeom>
          <a:noFill/>
        </p:spPr>
        <p:txBody>
          <a:bodyPr wrap="square" rtlCol="0">
            <a:noAutofit/>
          </a:bodyPr>
          <a:lstStyle/>
          <a:p>
            <a:r>
              <a:rPr lang="en-US" sz="1400" dirty="0">
                <a:solidFill>
                  <a:srgbClr val="000090"/>
                </a:solidFill>
              </a:rPr>
              <a:t>Networking</a:t>
            </a:r>
          </a:p>
          <a:p>
            <a:pPr>
              <a:spcBef>
                <a:spcPts val="1200"/>
              </a:spcBef>
            </a:pPr>
            <a:r>
              <a:rPr lang="en-US" sz="1400" dirty="0">
                <a:solidFill>
                  <a:srgbClr val="000090"/>
                </a:solidFill>
              </a:rPr>
              <a:t>Embedded Computers</a:t>
            </a:r>
          </a:p>
          <a:p>
            <a:pPr marL="182880" indent="-182880">
              <a:buClr>
                <a:schemeClr val="bg1">
                  <a:lumMod val="50000"/>
                </a:schemeClr>
              </a:buClr>
              <a:buFont typeface="Wingdings" charset="2"/>
              <a:buChar char="§"/>
            </a:pPr>
            <a:r>
              <a:rPr lang="en-US" sz="1200" dirty="0"/>
              <a:t>Rugged, deployable outside electrical-cabinets</a:t>
            </a:r>
          </a:p>
          <a:p>
            <a:pPr marL="182880" indent="-182880">
              <a:buClr>
                <a:schemeClr val="bg1">
                  <a:lumMod val="50000"/>
                </a:schemeClr>
              </a:buClr>
              <a:buFont typeface="Wingdings" charset="2"/>
              <a:buChar char="§"/>
            </a:pPr>
            <a:r>
              <a:rPr lang="en-US" sz="1200" dirty="0"/>
              <a:t>Powerful POE in/out</a:t>
            </a:r>
          </a:p>
          <a:p>
            <a:pPr marL="182880" indent="-182880">
              <a:buClr>
                <a:schemeClr val="bg1">
                  <a:lumMod val="50000"/>
                </a:schemeClr>
              </a:buClr>
              <a:buFont typeface="Wingdings" charset="2"/>
              <a:buChar char="§"/>
            </a:pPr>
            <a:r>
              <a:rPr lang="en-US" sz="1200" dirty="0"/>
              <a:t>Internal/Ethernet Switches &amp; DMA Engines</a:t>
            </a:r>
          </a:p>
          <a:p>
            <a:pPr marL="182880" indent="-182880">
              <a:buClr>
                <a:schemeClr val="bg1">
                  <a:lumMod val="50000"/>
                </a:schemeClr>
              </a:buClr>
              <a:buFont typeface="Wingdings" charset="2"/>
              <a:buChar char="§"/>
            </a:pPr>
            <a:r>
              <a:rPr lang="en-US" sz="1200" dirty="0"/>
              <a:t>Internal EHS PLC</a:t>
            </a:r>
          </a:p>
          <a:p>
            <a:pPr marL="182880" indent="-182880">
              <a:buClr>
                <a:schemeClr val="bg1">
                  <a:lumMod val="50000"/>
                </a:schemeClr>
              </a:buClr>
              <a:buFont typeface="Wingdings" charset="2"/>
              <a:buChar char="§"/>
            </a:pPr>
            <a:r>
              <a:rPr lang="en-US" sz="1200" dirty="0"/>
              <a:t>IP67 Packages</a:t>
            </a:r>
          </a:p>
          <a:p>
            <a:pPr>
              <a:spcBef>
                <a:spcPts val="1200"/>
              </a:spcBef>
            </a:pPr>
            <a:r>
              <a:rPr lang="en-US" sz="1400" dirty="0">
                <a:solidFill>
                  <a:srgbClr val="000090"/>
                </a:solidFill>
              </a:rPr>
              <a:t>Wiring Reduction – One Cable per Device</a:t>
            </a:r>
          </a:p>
          <a:p>
            <a:pPr marL="182880" indent="-182880">
              <a:buClr>
                <a:schemeClr val="bg1">
                  <a:lumMod val="50000"/>
                </a:schemeClr>
              </a:buClr>
              <a:buFont typeface="Wingdings" charset="2"/>
              <a:buChar char="§"/>
            </a:pPr>
            <a:r>
              <a:rPr lang="en-US" sz="1200" dirty="0"/>
              <a:t>Power </a:t>
            </a:r>
          </a:p>
          <a:p>
            <a:pPr marL="182880" indent="-182880">
              <a:buClr>
                <a:schemeClr val="bg1">
                  <a:lumMod val="50000"/>
                </a:schemeClr>
              </a:buClr>
              <a:buFont typeface="Wingdings" charset="2"/>
              <a:buChar char="§"/>
            </a:pPr>
            <a:r>
              <a:rPr lang="en-US" sz="1200" dirty="0"/>
              <a:t>Images</a:t>
            </a:r>
          </a:p>
          <a:p>
            <a:pPr marL="182880" indent="-182880">
              <a:buClr>
                <a:schemeClr val="bg1">
                  <a:lumMod val="50000"/>
                </a:schemeClr>
              </a:buClr>
              <a:buFont typeface="Wingdings" charset="2"/>
              <a:buChar char="§"/>
            </a:pPr>
            <a:r>
              <a:rPr lang="en-US" sz="1200" dirty="0"/>
              <a:t>Trigger</a:t>
            </a:r>
          </a:p>
          <a:p>
            <a:pPr marL="182880" indent="-182880">
              <a:buClr>
                <a:schemeClr val="bg1">
                  <a:lumMod val="50000"/>
                </a:schemeClr>
              </a:buClr>
              <a:buFont typeface="Wingdings" charset="2"/>
              <a:buChar char="§"/>
            </a:pPr>
            <a:r>
              <a:rPr lang="en-US" sz="1200" dirty="0"/>
              <a:t>Communication</a:t>
            </a:r>
          </a:p>
          <a:p>
            <a:pPr marL="182880" indent="-182880">
              <a:buClr>
                <a:schemeClr val="bg1">
                  <a:lumMod val="50000"/>
                </a:schemeClr>
              </a:buClr>
              <a:buFont typeface="Wingdings" charset="2"/>
              <a:buChar char="§"/>
            </a:pPr>
            <a:r>
              <a:rPr lang="en-US" sz="1200" dirty="0"/>
              <a:t>Strobes</a:t>
            </a:r>
          </a:p>
          <a:p>
            <a:pPr>
              <a:spcBef>
                <a:spcPts val="1200"/>
              </a:spcBef>
            </a:pPr>
            <a:r>
              <a:rPr lang="en-US" sz="1400" dirty="0">
                <a:solidFill>
                  <a:srgbClr val="000090"/>
                </a:solidFill>
              </a:rPr>
              <a:t>Lighting</a:t>
            </a:r>
          </a:p>
          <a:p>
            <a:pPr marL="182880" indent="-182880">
              <a:buClr>
                <a:schemeClr val="bg1">
                  <a:lumMod val="50000"/>
                </a:schemeClr>
              </a:buClr>
              <a:buFont typeface="Wingdings" charset="2"/>
              <a:buChar char="§"/>
            </a:pPr>
            <a:r>
              <a:rPr lang="en-US" sz="1200" dirty="0"/>
              <a:t>LED</a:t>
            </a:r>
          </a:p>
          <a:p>
            <a:pPr marL="182880" indent="-182880">
              <a:buClr>
                <a:schemeClr val="bg1">
                  <a:lumMod val="50000"/>
                </a:schemeClr>
              </a:buClr>
              <a:buFont typeface="Wingdings" charset="2"/>
              <a:buChar char="§"/>
            </a:pPr>
            <a:r>
              <a:rPr lang="en-US" sz="1200" dirty="0"/>
              <a:t>Remote</a:t>
            </a:r>
          </a:p>
          <a:p>
            <a:pPr marL="182880" indent="-182880">
              <a:buClr>
                <a:schemeClr val="bg1">
                  <a:lumMod val="50000"/>
                </a:schemeClr>
              </a:buClr>
              <a:buFont typeface="Wingdings" charset="2"/>
              <a:buChar char="§"/>
            </a:pPr>
            <a:r>
              <a:rPr lang="en-US" sz="1200" dirty="0"/>
              <a:t>In-Camera</a:t>
            </a:r>
          </a:p>
          <a:p>
            <a:pPr marL="182880" indent="-182880">
              <a:buClr>
                <a:schemeClr val="bg1">
                  <a:lumMod val="50000"/>
                </a:schemeClr>
              </a:buClr>
              <a:buFont typeface="Wingdings" charset="2"/>
              <a:buChar char="§"/>
            </a:pPr>
            <a:endParaRPr lang="en-US" sz="1400" dirty="0"/>
          </a:p>
          <a:p>
            <a:pPr marL="182880" indent="-182880">
              <a:buClr>
                <a:schemeClr val="bg1">
                  <a:lumMod val="50000"/>
                </a:schemeClr>
              </a:buClr>
              <a:buFont typeface="Wingdings" charset="2"/>
              <a:buChar char="§"/>
            </a:pPr>
            <a:endParaRPr lang="en-US" sz="1400" dirty="0"/>
          </a:p>
        </p:txBody>
      </p:sp>
      <p:sp>
        <p:nvSpPr>
          <p:cNvPr id="14" name="TextBox 13"/>
          <p:cNvSpPr txBox="1"/>
          <p:nvPr/>
        </p:nvSpPr>
        <p:spPr>
          <a:xfrm>
            <a:off x="6858000" y="990600"/>
            <a:ext cx="2057400" cy="5181600"/>
          </a:xfrm>
          <a:prstGeom prst="rect">
            <a:avLst/>
          </a:prstGeom>
          <a:noFill/>
        </p:spPr>
        <p:txBody>
          <a:bodyPr wrap="square" rtlCol="0">
            <a:noAutofit/>
          </a:bodyPr>
          <a:lstStyle/>
          <a:p>
            <a:r>
              <a:rPr lang="en-US" sz="1400" dirty="0">
                <a:solidFill>
                  <a:srgbClr val="000090"/>
                </a:solidFill>
              </a:rPr>
              <a:t>Machine I/O &amp; Control</a:t>
            </a:r>
          </a:p>
          <a:p>
            <a:pPr>
              <a:spcBef>
                <a:spcPts val="1200"/>
              </a:spcBef>
            </a:pPr>
            <a:r>
              <a:rPr lang="en-US" sz="1400" dirty="0">
                <a:solidFill>
                  <a:srgbClr val="000090"/>
                </a:solidFill>
              </a:rPr>
              <a:t>System Design</a:t>
            </a:r>
          </a:p>
          <a:p>
            <a:pPr marL="182880" indent="-182880">
              <a:buClr>
                <a:schemeClr val="bg1">
                  <a:lumMod val="50000"/>
                </a:schemeClr>
              </a:buClr>
              <a:buFont typeface="Wingdings" charset="2"/>
              <a:buChar char="§"/>
            </a:pPr>
            <a:r>
              <a:rPr lang="en-US" sz="1200" dirty="0"/>
              <a:t>Division and Coordination of Real-time and Computational Domains</a:t>
            </a:r>
          </a:p>
          <a:p>
            <a:pPr marL="182880" indent="-182880">
              <a:buClr>
                <a:schemeClr val="bg1">
                  <a:lumMod val="50000"/>
                </a:schemeClr>
              </a:buClr>
              <a:buFont typeface="Wingdings" charset="2"/>
              <a:buChar char="§"/>
            </a:pPr>
            <a:r>
              <a:rPr lang="en-US" sz="1200" dirty="0"/>
              <a:t>Image Metadata</a:t>
            </a:r>
          </a:p>
          <a:p>
            <a:pPr marL="182880" indent="-182880">
              <a:buClr>
                <a:schemeClr val="bg1">
                  <a:lumMod val="50000"/>
                </a:schemeClr>
              </a:buClr>
              <a:buFont typeface="Wingdings" charset="2"/>
              <a:buChar char="§"/>
            </a:pPr>
            <a:r>
              <a:rPr lang="en-US" sz="1200" dirty="0"/>
              <a:t>True Real-time (1uS) coordination via the network</a:t>
            </a:r>
          </a:p>
          <a:p>
            <a:pPr>
              <a:spcBef>
                <a:spcPts val="1200"/>
              </a:spcBef>
            </a:pPr>
            <a:r>
              <a:rPr lang="en-US" sz="1400" dirty="0">
                <a:solidFill>
                  <a:srgbClr val="000090"/>
                </a:solidFill>
              </a:rPr>
              <a:t>Natural Algorithm &amp; System Design</a:t>
            </a:r>
          </a:p>
          <a:p>
            <a:pPr marL="182880" indent="-182880">
              <a:buClr>
                <a:schemeClr val="bg1">
                  <a:lumMod val="50000"/>
                </a:schemeClr>
              </a:buClr>
              <a:buFont typeface="Wingdings" charset="2"/>
              <a:buChar char="§"/>
            </a:pPr>
            <a:r>
              <a:rPr lang="en-US" sz="1200" dirty="0"/>
              <a:t>Ergonomic development environment with Unlimited Flow Graphs</a:t>
            </a:r>
          </a:p>
          <a:p>
            <a:pPr marL="182880" indent="-182880">
              <a:buClr>
                <a:schemeClr val="bg1">
                  <a:lumMod val="50000"/>
                </a:schemeClr>
              </a:buClr>
              <a:buFont typeface="Wingdings" charset="2"/>
              <a:buChar char="§"/>
            </a:pPr>
            <a:r>
              <a:rPr lang="en-US" sz="1200" dirty="0"/>
              <a:t>Event Driven System Design</a:t>
            </a:r>
          </a:p>
          <a:p>
            <a:pPr marL="182880" indent="-182880">
              <a:buClr>
                <a:schemeClr val="bg1">
                  <a:lumMod val="50000"/>
                </a:schemeClr>
              </a:buClr>
              <a:buFont typeface="Wingdings" charset="2"/>
              <a:buChar char="§"/>
            </a:pPr>
            <a:r>
              <a:rPr lang="en-US" sz="1200" dirty="0"/>
              <a:t>Vertical Tools</a:t>
            </a:r>
          </a:p>
          <a:p>
            <a:pPr>
              <a:spcBef>
                <a:spcPts val="1200"/>
              </a:spcBef>
            </a:pPr>
            <a:r>
              <a:rPr lang="en-US" sz="1400" dirty="0">
                <a:solidFill>
                  <a:srgbClr val="000090"/>
                </a:solidFill>
              </a:rPr>
              <a:t>Open Architecture</a:t>
            </a:r>
          </a:p>
          <a:p>
            <a:pPr>
              <a:spcBef>
                <a:spcPts val="1200"/>
              </a:spcBef>
            </a:pPr>
            <a:r>
              <a:rPr lang="en-US" sz="1400" dirty="0">
                <a:solidFill>
                  <a:srgbClr val="000090"/>
                </a:solidFill>
              </a:rPr>
              <a:t>Diagnosis /Monitoring</a:t>
            </a:r>
          </a:p>
          <a:p>
            <a:pPr>
              <a:spcBef>
                <a:spcPts val="1200"/>
              </a:spcBef>
            </a:pPr>
            <a:r>
              <a:rPr lang="en-US" sz="1400" dirty="0">
                <a:solidFill>
                  <a:srgbClr val="000090"/>
                </a:solidFill>
              </a:rPr>
              <a:t>Automated Deployment, Monitoring, &amp; Repair</a:t>
            </a:r>
          </a:p>
          <a:p>
            <a:pPr marL="182880" indent="-182880">
              <a:buClr>
                <a:schemeClr val="bg1">
                  <a:lumMod val="50000"/>
                </a:schemeClr>
              </a:buClr>
            </a:pPr>
            <a:endParaRPr lang="en-US" sz="1200" dirty="0"/>
          </a:p>
          <a:p>
            <a:pPr marL="182880" indent="-182880">
              <a:buClr>
                <a:schemeClr val="bg1">
                  <a:lumMod val="50000"/>
                </a:schemeClr>
              </a:buClr>
              <a:buFont typeface="Wingdings" charset="2"/>
              <a:buChar char="§"/>
            </a:pPr>
            <a:endParaRPr lang="en-US" sz="1400" dirty="0"/>
          </a:p>
          <a:p>
            <a:pPr marL="182880" indent="-182880">
              <a:buClr>
                <a:schemeClr val="bg1">
                  <a:lumMod val="50000"/>
                </a:schemeClr>
              </a:buClr>
              <a:buFont typeface="Wingdings" charset="2"/>
              <a:buChar char="§"/>
            </a:pP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457200" y="1371600"/>
            <a:ext cx="1524000" cy="1323439"/>
          </a:xfrm>
          <a:prstGeom prst="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65183"/>
            <a:ext cx="8534400" cy="334962"/>
          </a:xfrm>
        </p:spPr>
        <p:txBody>
          <a:bodyPr>
            <a:noAutofit/>
          </a:bodyPr>
          <a:lstStyle/>
          <a:p>
            <a:r>
              <a:rPr lang="en-US" sz="2000" dirty="0"/>
              <a:t>For every application components and methods from </a:t>
            </a:r>
            <a:r>
              <a:rPr lang="en-US" sz="2000" dirty="0" err="1"/>
              <a:t>Opteon</a:t>
            </a:r>
            <a:r>
              <a:rPr lang="en-US" sz="2000" dirty="0"/>
              <a:t> </a:t>
            </a:r>
            <a:r>
              <a:rPr lang="en-US" sz="2000"/>
              <a:t>and Visics provide </a:t>
            </a:r>
            <a:r>
              <a:rPr lang="en-US" sz="2000" dirty="0"/>
              <a:t>accurate, highly reliable Vision You Can Deploy in a Day</a:t>
            </a:r>
            <a:r>
              <a:rPr lang="en-US" sz="1600" baseline="50000" dirty="0"/>
              <a:t>®</a:t>
            </a:r>
            <a:r>
              <a:rPr lang="en-US" sz="2000" dirty="0"/>
              <a:t>. </a:t>
            </a:r>
            <a:endParaRPr lang="en-US" sz="1900" dirty="0">
              <a:solidFill>
                <a:schemeClr val="tx1">
                  <a:lumMod val="65000"/>
                  <a:lumOff val="35000"/>
                </a:schemeClr>
              </a:solidFill>
            </a:endParaRPr>
          </a:p>
        </p:txBody>
      </p:sp>
      <p:sp>
        <p:nvSpPr>
          <p:cNvPr id="9" name="Slide Number Placeholder 8"/>
          <p:cNvSpPr>
            <a:spLocks noGrp="1"/>
          </p:cNvSpPr>
          <p:nvPr>
            <p:ph type="sldNum" sz="quarter" idx="12"/>
          </p:nvPr>
        </p:nvSpPr>
        <p:spPr/>
        <p:txBody>
          <a:bodyPr/>
          <a:lstStyle/>
          <a:p>
            <a:fld id="{759F27C1-F5AB-5A4C-A137-F1E4390D2830}" type="slidenum">
              <a:rPr/>
              <a:pPr/>
              <a:t>7</a:t>
            </a:fld>
            <a:endParaRPr lang="en-US"/>
          </a:p>
        </p:txBody>
      </p:sp>
      <p:pic>
        <p:nvPicPr>
          <p:cNvPr id="16" name="Picture 15" descr="final_obelisk_n_pyramid_chart.jpg"/>
          <p:cNvPicPr>
            <a:picLocks noChangeAspect="1"/>
          </p:cNvPicPr>
          <p:nvPr/>
        </p:nvPicPr>
        <p:blipFill>
          <a:blip r:embed="rId2"/>
          <a:stretch>
            <a:fillRect/>
          </a:stretch>
        </p:blipFill>
        <p:spPr>
          <a:xfrm>
            <a:off x="2714583" y="770467"/>
            <a:ext cx="3304032" cy="5254752"/>
          </a:xfrm>
          <a:prstGeom prst="rect">
            <a:avLst/>
          </a:prstGeom>
        </p:spPr>
      </p:pic>
      <p:sp>
        <p:nvSpPr>
          <p:cNvPr id="17" name="TextBox 16"/>
          <p:cNvSpPr txBox="1"/>
          <p:nvPr/>
        </p:nvSpPr>
        <p:spPr>
          <a:xfrm>
            <a:off x="1752600" y="4719935"/>
            <a:ext cx="1405467" cy="461665"/>
          </a:xfrm>
          <a:prstGeom prst="rect">
            <a:avLst/>
          </a:prstGeom>
          <a:noFill/>
        </p:spPr>
        <p:txBody>
          <a:bodyPr wrap="square" rtlCol="0">
            <a:spAutoFit/>
          </a:bodyPr>
          <a:lstStyle/>
          <a:p>
            <a:pPr algn="r"/>
            <a:r>
              <a:rPr lang="en-US" sz="1200">
                <a:solidFill>
                  <a:schemeClr val="bg1">
                    <a:lumMod val="50000"/>
                  </a:schemeClr>
                </a:solidFill>
              </a:rPr>
              <a:t>INCREASING </a:t>
            </a:r>
            <a:br>
              <a:rPr lang="en-US" sz="1200">
                <a:solidFill>
                  <a:schemeClr val="bg1">
                    <a:lumMod val="50000"/>
                  </a:schemeClr>
                </a:solidFill>
              </a:rPr>
            </a:br>
            <a:r>
              <a:rPr lang="en-US" sz="1200">
                <a:solidFill>
                  <a:schemeClr val="bg1">
                    <a:lumMod val="50000"/>
                  </a:schemeClr>
                </a:solidFill>
              </a:rPr>
              <a:t>PERFORMANCE</a:t>
            </a:r>
          </a:p>
        </p:txBody>
      </p:sp>
      <p:sp>
        <p:nvSpPr>
          <p:cNvPr id="19" name="TextBox 18"/>
          <p:cNvSpPr txBox="1"/>
          <p:nvPr/>
        </p:nvSpPr>
        <p:spPr>
          <a:xfrm>
            <a:off x="2023533" y="5481935"/>
            <a:ext cx="1405467" cy="461665"/>
          </a:xfrm>
          <a:prstGeom prst="rect">
            <a:avLst/>
          </a:prstGeom>
          <a:noFill/>
        </p:spPr>
        <p:txBody>
          <a:bodyPr wrap="square" rtlCol="0">
            <a:spAutoFit/>
          </a:bodyPr>
          <a:lstStyle/>
          <a:p>
            <a:pPr algn="r"/>
            <a:r>
              <a:rPr lang="en-US" sz="1200">
                <a:solidFill>
                  <a:schemeClr val="bg1">
                    <a:lumMod val="50000"/>
                  </a:schemeClr>
                </a:solidFill>
              </a:rPr>
              <a:t>QUANTITY OF</a:t>
            </a:r>
            <a:br>
              <a:rPr lang="en-US" sz="1200">
                <a:solidFill>
                  <a:schemeClr val="bg1">
                    <a:lumMod val="50000"/>
                  </a:schemeClr>
                </a:solidFill>
              </a:rPr>
            </a:br>
            <a:r>
              <a:rPr lang="en-US" sz="1200">
                <a:solidFill>
                  <a:schemeClr val="bg1">
                    <a:lumMod val="50000"/>
                  </a:schemeClr>
                </a:solidFill>
              </a:rPr>
              <a:t>DEPLOYMENTS</a:t>
            </a:r>
          </a:p>
        </p:txBody>
      </p:sp>
      <p:sp>
        <p:nvSpPr>
          <p:cNvPr id="20" name="TextBox 19"/>
          <p:cNvSpPr txBox="1"/>
          <p:nvPr/>
        </p:nvSpPr>
        <p:spPr>
          <a:xfrm>
            <a:off x="457200" y="1381907"/>
            <a:ext cx="1600200" cy="1323439"/>
          </a:xfrm>
          <a:prstGeom prst="rect">
            <a:avLst/>
          </a:prstGeom>
          <a:noFill/>
        </p:spPr>
        <p:txBody>
          <a:bodyPr wrap="square" rtlCol="0">
            <a:spAutoFit/>
          </a:bodyPr>
          <a:lstStyle/>
          <a:p>
            <a:r>
              <a:rPr lang="en-US" sz="1600" dirty="0"/>
              <a:t>Applications accessible </a:t>
            </a:r>
            <a:r>
              <a:rPr lang="en-US" sz="1600"/>
              <a:t>with Visics &amp; Opteon </a:t>
            </a:r>
            <a:r>
              <a:rPr lang="en-US" sz="1600" dirty="0"/>
              <a:t>components and methods</a:t>
            </a:r>
          </a:p>
        </p:txBody>
      </p:sp>
      <p:cxnSp>
        <p:nvCxnSpPr>
          <p:cNvPr id="25" name="Straight Arrow Connector 24"/>
          <p:cNvCxnSpPr/>
          <p:nvPr/>
        </p:nvCxnSpPr>
        <p:spPr>
          <a:xfrm>
            <a:off x="1981200" y="2138065"/>
            <a:ext cx="1905000" cy="0"/>
          </a:xfrm>
          <a:prstGeom prst="straightConnector1">
            <a:avLst/>
          </a:prstGeom>
          <a:ln>
            <a:solidFill>
              <a:srgbClr val="0F53C4"/>
            </a:solidFill>
            <a:tailEnd type="oval"/>
          </a:ln>
          <a:effectLst/>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a:off x="491236" y="3576191"/>
            <a:ext cx="1524000" cy="1077218"/>
          </a:xfrm>
          <a:prstGeom prst="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552535" y="3586498"/>
            <a:ext cx="1600200" cy="1077218"/>
          </a:xfrm>
          <a:prstGeom prst="rect">
            <a:avLst/>
          </a:prstGeom>
          <a:noFill/>
        </p:spPr>
        <p:txBody>
          <a:bodyPr wrap="square" rtlCol="0">
            <a:spAutoFit/>
          </a:bodyPr>
          <a:lstStyle/>
          <a:p>
            <a:r>
              <a:rPr lang="en-US" sz="1600" dirty="0"/>
              <a:t>Applications feasible with conventional devices</a:t>
            </a:r>
          </a:p>
        </p:txBody>
      </p:sp>
      <p:cxnSp>
        <p:nvCxnSpPr>
          <p:cNvPr id="29" name="Straight Arrow Connector 28"/>
          <p:cNvCxnSpPr/>
          <p:nvPr/>
        </p:nvCxnSpPr>
        <p:spPr>
          <a:xfrm>
            <a:off x="2023533" y="4123519"/>
            <a:ext cx="2286000" cy="1588"/>
          </a:xfrm>
          <a:prstGeom prst="straightConnector1">
            <a:avLst/>
          </a:prstGeom>
          <a:ln>
            <a:solidFill>
              <a:srgbClr val="FFFF00"/>
            </a:solidFill>
            <a:tailEnd type="oval"/>
          </a:ln>
          <a:effectLst/>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6553200" y="1676400"/>
            <a:ext cx="2438400" cy="353943"/>
          </a:xfrm>
          <a:prstGeom prst="rect">
            <a:avLst/>
          </a:prstGeom>
          <a:noFill/>
        </p:spPr>
        <p:txBody>
          <a:bodyPr wrap="square" rtlCol="0">
            <a:spAutoFit/>
          </a:bodyPr>
          <a:lstStyle/>
          <a:p>
            <a:r>
              <a:rPr lang="en-US" sz="1700"/>
              <a:t>High Performance Vision</a:t>
            </a:r>
          </a:p>
        </p:txBody>
      </p:sp>
      <p:sp>
        <p:nvSpPr>
          <p:cNvPr id="34" name="TextBox 33"/>
          <p:cNvSpPr txBox="1"/>
          <p:nvPr/>
        </p:nvSpPr>
        <p:spPr>
          <a:xfrm>
            <a:off x="6553200" y="2846457"/>
            <a:ext cx="2438400" cy="615553"/>
          </a:xfrm>
          <a:prstGeom prst="rect">
            <a:avLst/>
          </a:prstGeom>
          <a:noFill/>
        </p:spPr>
        <p:txBody>
          <a:bodyPr wrap="square" rtlCol="0">
            <a:spAutoFit/>
          </a:bodyPr>
          <a:lstStyle/>
          <a:p>
            <a:r>
              <a:rPr lang="en-US" sz="1700"/>
              <a:t>Multi-Camera PC </a:t>
            </a:r>
            <a:br>
              <a:rPr lang="en-US" sz="1700"/>
            </a:br>
            <a:r>
              <a:rPr lang="en-US" sz="1700"/>
              <a:t>Based Vision</a:t>
            </a:r>
          </a:p>
        </p:txBody>
      </p:sp>
      <p:sp>
        <p:nvSpPr>
          <p:cNvPr id="35" name="TextBox 34"/>
          <p:cNvSpPr txBox="1"/>
          <p:nvPr/>
        </p:nvSpPr>
        <p:spPr>
          <a:xfrm>
            <a:off x="6553200" y="3810000"/>
            <a:ext cx="2438400" cy="353943"/>
          </a:xfrm>
          <a:prstGeom prst="rect">
            <a:avLst/>
          </a:prstGeom>
          <a:noFill/>
        </p:spPr>
        <p:txBody>
          <a:bodyPr wrap="square" rtlCol="0">
            <a:spAutoFit/>
          </a:bodyPr>
          <a:lstStyle/>
          <a:p>
            <a:r>
              <a:rPr lang="en-US" sz="1700"/>
              <a:t>Smart Cameras</a:t>
            </a:r>
          </a:p>
        </p:txBody>
      </p:sp>
      <p:sp>
        <p:nvSpPr>
          <p:cNvPr id="36" name="TextBox 35"/>
          <p:cNvSpPr txBox="1"/>
          <p:nvPr/>
        </p:nvSpPr>
        <p:spPr>
          <a:xfrm>
            <a:off x="6553200" y="4800600"/>
            <a:ext cx="2438400" cy="615553"/>
          </a:xfrm>
          <a:prstGeom prst="rect">
            <a:avLst/>
          </a:prstGeom>
          <a:noFill/>
        </p:spPr>
        <p:txBody>
          <a:bodyPr wrap="square" rtlCol="0">
            <a:spAutoFit/>
          </a:bodyPr>
          <a:lstStyle/>
          <a:p>
            <a:r>
              <a:rPr lang="en-US" sz="1700"/>
              <a:t>Bar Code Readers </a:t>
            </a:r>
            <a:br>
              <a:rPr lang="en-US" sz="1700"/>
            </a:br>
            <a:r>
              <a:rPr lang="en-US" sz="1700"/>
              <a:t>and 2D Scanners</a:t>
            </a:r>
          </a:p>
        </p:txBody>
      </p:sp>
      <p:sp>
        <p:nvSpPr>
          <p:cNvPr id="38" name="Chevron 37"/>
          <p:cNvSpPr/>
          <p:nvPr/>
        </p:nvSpPr>
        <p:spPr>
          <a:xfrm>
            <a:off x="6275832" y="1752600"/>
            <a:ext cx="277368" cy="228600"/>
          </a:xfrm>
          <a:prstGeom prst="chevron">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9" name="Chevron 38"/>
          <p:cNvSpPr/>
          <p:nvPr/>
        </p:nvSpPr>
        <p:spPr>
          <a:xfrm>
            <a:off x="6275832" y="2971800"/>
            <a:ext cx="277368" cy="228600"/>
          </a:xfrm>
          <a:prstGeom prst="chevron">
            <a:avLst/>
          </a:prstGeom>
          <a:solidFill>
            <a:srgbClr val="65BF0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0" name="Chevron 39"/>
          <p:cNvSpPr/>
          <p:nvPr/>
        </p:nvSpPr>
        <p:spPr>
          <a:xfrm>
            <a:off x="6248400" y="3886200"/>
            <a:ext cx="277368" cy="228600"/>
          </a:xfrm>
          <a:prstGeom prst="chevron">
            <a:avLst/>
          </a:prstGeom>
          <a:solidFill>
            <a:srgbClr val="F7B30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1" name="Chevron 40"/>
          <p:cNvSpPr/>
          <p:nvPr/>
        </p:nvSpPr>
        <p:spPr>
          <a:xfrm>
            <a:off x="6248400" y="4953000"/>
            <a:ext cx="277368" cy="228600"/>
          </a:xfrm>
          <a:prstGeom prst="chevron">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5308</TotalTime>
  <Words>500</Words>
  <Application>Microsoft Office PowerPoint</Application>
  <PresentationFormat>On-screen Show (4:3)</PresentationFormat>
  <Paragraphs>90</Paragraphs>
  <Slides>7</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vt:i4>
      </vt:variant>
    </vt:vector>
  </HeadingPairs>
  <TitlesOfParts>
    <vt:vector size="13" baseType="lpstr">
      <vt:lpstr>Arial</vt:lpstr>
      <vt:lpstr>Calibri</vt:lpstr>
      <vt:lpstr>Tahoma</vt:lpstr>
      <vt:lpstr>Wingdings</vt:lpstr>
      <vt:lpstr>Office Theme</vt:lpstr>
      <vt:lpstr>Office Theme</vt:lpstr>
      <vt:lpstr>PowerPoint Presentation</vt:lpstr>
      <vt:lpstr>Very Few Challenging Vision Applications are Successfully Deployed Today</vt:lpstr>
      <vt:lpstr>More Capable Machine Vision Systems Address More Applications</vt:lpstr>
      <vt:lpstr>Machine Vision Applications are Labor Intensive</vt:lpstr>
      <vt:lpstr>The Machine Vision Market has Progressed Slower than Expected</vt:lpstr>
      <vt:lpstr>The Machine Vision Market is an Extreme Example</vt:lpstr>
      <vt:lpstr>For every application components and methods from Opteon and Visics provide accurate, highly reliable Vision You Can Deploy in a Day®. </vt:lpstr>
    </vt:vector>
  </TitlesOfParts>
  <Company>Gill Fishman Associates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Tammy Torrey</dc:creator>
  <cp:lastModifiedBy>Eric Hopkins</cp:lastModifiedBy>
  <cp:revision>99</cp:revision>
  <cp:lastPrinted>2014-09-16T13:19:44Z</cp:lastPrinted>
  <dcterms:created xsi:type="dcterms:W3CDTF">2014-11-21T14:28:59Z</dcterms:created>
  <dcterms:modified xsi:type="dcterms:W3CDTF">2016-03-23T17:48:18Z</dcterms:modified>
</cp:coreProperties>
</file>