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1"/>
  </p:notesMasterIdLst>
  <p:handoutMasterIdLst>
    <p:handoutMasterId r:id="rId22"/>
  </p:handoutMasterIdLst>
  <p:sldIdLst>
    <p:sldId id="256" r:id="rId3"/>
    <p:sldId id="257" r:id="rId4"/>
    <p:sldId id="258" r:id="rId5"/>
    <p:sldId id="265" r:id="rId6"/>
    <p:sldId id="259" r:id="rId7"/>
    <p:sldId id="266" r:id="rId8"/>
    <p:sldId id="267" r:id="rId9"/>
    <p:sldId id="268" r:id="rId10"/>
    <p:sldId id="269" r:id="rId11"/>
    <p:sldId id="270" r:id="rId12"/>
    <p:sldId id="271" r:id="rId13"/>
    <p:sldId id="272" r:id="rId14"/>
    <p:sldId id="263" r:id="rId15"/>
    <p:sldId id="273" r:id="rId16"/>
    <p:sldId id="274" r:id="rId17"/>
    <p:sldId id="275" r:id="rId18"/>
    <p:sldId id="264" r:id="rId19"/>
    <p:sldId id="26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1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0"/>
    <a:srgbClr val="0F53C4"/>
    <a:srgbClr val="65BF0B"/>
    <a:srgbClr val="F7B3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63"/>
    <p:restoredTop sz="94657"/>
  </p:normalViewPr>
  <p:slideViewPr>
    <p:cSldViewPr snapToObjects="1">
      <p:cViewPr varScale="1">
        <p:scale>
          <a:sx n="117" d="100"/>
          <a:sy n="117" d="100"/>
        </p:scale>
        <p:origin x="72" y="68"/>
      </p:cViewPr>
      <p:guideLst>
        <p:guide orient="horz" pos="2160"/>
        <p:guide pos="417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FB1524-7A92-A74F-80F7-0E7FA5A1C1ED}" type="datetimeFigureOut">
              <a:rPr lang="en-US"/>
              <a:pPr/>
              <a:t>11/6/2018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F6DFD0-45D8-A345-9C9F-38EA82071250}" type="slidenum">
              <a: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CF4DCD-1645-2243-83A7-D5D1FF044D1F}" type="datetimeFigureOut">
              <a:rPr lang="en-US"/>
              <a:pPr/>
              <a:t>11/6/2018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C7BD4C-01EC-644A-8924-A269EFAE7BA3}" type="slidenum">
              <a:rPr/>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Visics</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Opteon</a:t>
            </a:r>
            <a:r>
              <a:rPr lang="en-US" sz="1200" kern="1200" dirty="0">
                <a:solidFill>
                  <a:schemeClr val="tx1"/>
                </a:solidFill>
                <a:effectLst/>
                <a:latin typeface="+mn-lt"/>
                <a:ea typeface="+mn-ea"/>
                <a:cs typeface="+mn-cs"/>
              </a:rPr>
              <a:t> working together for 25 years to </a:t>
            </a:r>
          </a:p>
          <a:p>
            <a:r>
              <a:rPr lang="en-US" sz="1200" kern="1200" dirty="0">
                <a:solidFill>
                  <a:schemeClr val="tx1"/>
                </a:solidFill>
                <a:effectLst/>
                <a:latin typeface="+mn-lt"/>
                <a:ea typeface="+mn-ea"/>
                <a:cs typeface="+mn-cs"/>
              </a:rPr>
              <a:t>simplify high-performance machine vision systems and make them more reliable.</a:t>
            </a:r>
          </a:p>
        </p:txBody>
      </p:sp>
      <p:sp>
        <p:nvSpPr>
          <p:cNvPr id="4" name="Slide Number Placeholder 3"/>
          <p:cNvSpPr>
            <a:spLocks noGrp="1"/>
          </p:cNvSpPr>
          <p:nvPr>
            <p:ph type="sldNum" sz="quarter" idx="5"/>
          </p:nvPr>
        </p:nvSpPr>
        <p:spPr/>
        <p:txBody>
          <a:bodyPr/>
          <a:lstStyle/>
          <a:p>
            <a:fld id="{19C7BD4C-01EC-644A-8924-A269EFAE7BA3}" type="slidenum">
              <a:rPr lang="en-US" smtClean="0"/>
              <a:pPr/>
              <a:t>1</a:t>
            </a:fld>
            <a:endParaRPr lang="en-US"/>
          </a:p>
        </p:txBody>
      </p:sp>
    </p:spTree>
    <p:extLst>
      <p:ext uri="{BB962C8B-B14F-4D97-AF65-F5344CB8AC3E}">
        <p14:creationId xmlns:p14="http://schemas.microsoft.com/office/powerpoint/2010/main" val="3829419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Comments: If Smart Cameras could solve challenging vision applications the vision industry would be far larger than it currently is.  While congratulations are in order for how far the MV industry has progressed, some humility is in order as we contemplate that the majority of applications remain un-realized, unshipped.  Every glass is half-full.</a:t>
            </a:r>
          </a:p>
          <a:p>
            <a:endParaRPr lang="en-US" dirty="0"/>
          </a:p>
        </p:txBody>
      </p:sp>
      <p:sp>
        <p:nvSpPr>
          <p:cNvPr id="4" name="Slide Number Placeholder 3"/>
          <p:cNvSpPr>
            <a:spLocks noGrp="1"/>
          </p:cNvSpPr>
          <p:nvPr>
            <p:ph type="sldNum" sz="quarter" idx="5"/>
          </p:nvPr>
        </p:nvSpPr>
        <p:spPr/>
        <p:txBody>
          <a:bodyPr/>
          <a:lstStyle/>
          <a:p>
            <a:fld id="{19C7BD4C-01EC-644A-8924-A269EFAE7BA3}" type="slidenum">
              <a:rPr lang="en-US" smtClean="0"/>
              <a:pPr/>
              <a:t>3</a:t>
            </a:fld>
            <a:endParaRPr lang="en-US"/>
          </a:p>
        </p:txBody>
      </p:sp>
    </p:spTree>
    <p:extLst>
      <p:ext uri="{BB962C8B-B14F-4D97-AF65-F5344CB8AC3E}">
        <p14:creationId xmlns:p14="http://schemas.microsoft.com/office/powerpoint/2010/main" val="439566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Comments: We’ll come back to these issues in greater depth later, but it is useful to set the stage now with these key ideas …</a:t>
            </a:r>
          </a:p>
        </p:txBody>
      </p:sp>
      <p:sp>
        <p:nvSpPr>
          <p:cNvPr id="4" name="Slide Number Placeholder 3"/>
          <p:cNvSpPr>
            <a:spLocks noGrp="1"/>
          </p:cNvSpPr>
          <p:nvPr>
            <p:ph type="sldNum" sz="quarter" idx="5"/>
          </p:nvPr>
        </p:nvSpPr>
        <p:spPr/>
        <p:txBody>
          <a:bodyPr/>
          <a:lstStyle/>
          <a:p>
            <a:fld id="{19C7BD4C-01EC-644A-8924-A269EFAE7BA3}" type="slidenum">
              <a:rPr lang="en-US" smtClean="0"/>
              <a:pPr/>
              <a:t>4</a:t>
            </a:fld>
            <a:endParaRPr lang="en-US"/>
          </a:p>
        </p:txBody>
      </p:sp>
    </p:spTree>
    <p:extLst>
      <p:ext uri="{BB962C8B-B14F-4D97-AF65-F5344CB8AC3E}">
        <p14:creationId xmlns:p14="http://schemas.microsoft.com/office/powerpoint/2010/main" val="3154865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C7BD4C-01EC-644A-8924-A269EFAE7BA3}" type="slidenum">
              <a:rPr lang="en-US"/>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Comments: If Smart Cameras could solve challenging vision applications the vision industry would be far larger than it currently is.  While congratulations are in order for how far the MV industry has progressed, some humility is in order as we contemplate that the majority of applications remain un-realized, unshipped.  Every glass is half-full.</a:t>
            </a:r>
          </a:p>
          <a:p>
            <a:endParaRPr lang="en-US" dirty="0"/>
          </a:p>
        </p:txBody>
      </p:sp>
      <p:sp>
        <p:nvSpPr>
          <p:cNvPr id="4" name="Slide Number Placeholder 3"/>
          <p:cNvSpPr>
            <a:spLocks noGrp="1"/>
          </p:cNvSpPr>
          <p:nvPr>
            <p:ph type="sldNum" sz="quarter" idx="5"/>
          </p:nvPr>
        </p:nvSpPr>
        <p:spPr/>
        <p:txBody>
          <a:bodyPr/>
          <a:lstStyle/>
          <a:p>
            <a:fld id="{19C7BD4C-01EC-644A-8924-A269EFAE7BA3}" type="slidenum">
              <a:rPr lang="en-US" smtClean="0"/>
              <a:pPr/>
              <a:t>18</a:t>
            </a:fld>
            <a:endParaRPr lang="en-US"/>
          </a:p>
        </p:txBody>
      </p:sp>
    </p:spTree>
    <p:extLst>
      <p:ext uri="{BB962C8B-B14F-4D97-AF65-F5344CB8AC3E}">
        <p14:creationId xmlns:p14="http://schemas.microsoft.com/office/powerpoint/2010/main" val="2288666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427631-C844-1F49-8437-9DB03650F36D}" type="datetime1">
              <a:rPr lang="en-US"/>
              <a:pPr/>
              <a:t>11/6/2018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59F27C1-F5AB-5A4C-A137-F1E4390D2830}"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7837ED-E81F-CF4B-B1A5-3DFFB7D07949}" type="datetime1">
              <a:rPr lang="en-US"/>
              <a:pPr/>
              <a:t>11/6/2018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59F27C1-F5AB-5A4C-A137-F1E4390D2830}"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EBDB40-3FC5-FF4A-B0BB-6B56468F675B}" type="datetime1">
              <a:rPr lang="en-US"/>
              <a:pPr/>
              <a:t>11/6/2018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59F27C1-F5AB-5A4C-A137-F1E4390D2830}" type="slidenum">
              <a: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12DED3-1703-3F45-8026-CB3155D0E786}" type="datetimeFigureOut">
              <a:rPr lang="en-US"/>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37AE3-7DC4-9549-A4FC-6EE9982C9C3F}" type="slidenum">
              <a: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12DED3-1703-3F45-8026-CB3155D0E786}" type="datetimeFigureOut">
              <a:rPr lang="en-US"/>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37AE3-7DC4-9549-A4FC-6EE9982C9C3F}" type="slidenum">
              <a: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12DED3-1703-3F45-8026-CB3155D0E786}" type="datetimeFigureOut">
              <a:rPr lang="en-US"/>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37AE3-7DC4-9549-A4FC-6EE9982C9C3F}" type="slidenum">
              <a: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12DED3-1703-3F45-8026-CB3155D0E786}" type="datetimeFigureOut">
              <a:rPr lang="en-US"/>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37AE3-7DC4-9549-A4FC-6EE9982C9C3F}" type="slidenum">
              <a: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12DED3-1703-3F45-8026-CB3155D0E786}" type="datetimeFigureOut">
              <a:rPr lang="en-US"/>
              <a:pPr/>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937AE3-7DC4-9549-A4FC-6EE9982C9C3F}" type="slidenum">
              <a: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12DED3-1703-3F45-8026-CB3155D0E786}" type="datetimeFigureOut">
              <a:rPr lang="en-US"/>
              <a:pPr/>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937AE3-7DC4-9549-A4FC-6EE9982C9C3F}" type="slidenum">
              <a: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2DED3-1703-3F45-8026-CB3155D0E786}" type="datetimeFigureOut">
              <a:rPr lang="en-US"/>
              <a:pPr/>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937AE3-7DC4-9549-A4FC-6EE9982C9C3F}" type="slidenum">
              <a: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12DED3-1703-3F45-8026-CB3155D0E786}" type="datetimeFigureOut">
              <a:rPr lang="en-US"/>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37AE3-7DC4-9549-A4FC-6EE9982C9C3F}"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E2CBF0-3841-1149-AF30-E7C7562FA726}" type="datetime1">
              <a:rPr lang="en-US"/>
              <a:pPr/>
              <a:t>11/6/2018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59F27C1-F5AB-5A4C-A137-F1E4390D2830}" type="slidenum">
              <a: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12DED3-1703-3F45-8026-CB3155D0E786}" type="datetimeFigureOut">
              <a:rPr lang="en-US"/>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37AE3-7DC4-9549-A4FC-6EE9982C9C3F}" type="slidenum">
              <a: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12DED3-1703-3F45-8026-CB3155D0E786}" type="datetimeFigureOut">
              <a:rPr lang="en-US"/>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37AE3-7DC4-9549-A4FC-6EE9982C9C3F}" type="slidenum">
              <a: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12DED3-1703-3F45-8026-CB3155D0E786}" type="datetimeFigureOut">
              <a:rPr lang="en-US"/>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37AE3-7DC4-9549-A4FC-6EE9982C9C3F}"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84372B5-19B1-7642-8FF5-08D9175F9CDA}" type="datetime1">
              <a:rPr lang="en-US"/>
              <a:pPr/>
              <a:t>11/6/2018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59F27C1-F5AB-5A4C-A137-F1E4390D2830}"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062A11F-46AE-5C43-8A1D-B6620027D736}" type="datetime1">
              <a:rPr lang="en-US"/>
              <a:pPr/>
              <a:t>11/6/2018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59F27C1-F5AB-5A4C-A137-F1E4390D2830}"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DB12B1D-0F05-0648-B40B-073F539BB309}" type="datetime1">
              <a:rPr lang="en-US"/>
              <a:pPr/>
              <a:t>11/6/2018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759F27C1-F5AB-5A4C-A137-F1E4390D2830}"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771EA64-807F-074D-A25A-2BE329BAFE51}" type="datetime1">
              <a:rPr lang="en-US"/>
              <a:pPr/>
              <a:t>11/6/2018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59F27C1-F5AB-5A4C-A137-F1E4390D2830}"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5627D39-7E3B-0947-B9E0-85ED7067D8BC}" type="datetime1">
              <a:rPr lang="en-US"/>
              <a:pPr/>
              <a:t>11/6/2018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59F27C1-F5AB-5A4C-A137-F1E4390D2830}"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EB05F0E-2891-5846-9434-1741750E1D1D}" type="datetime1">
              <a:rPr lang="en-US"/>
              <a:pPr/>
              <a:t>11/6/2018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59F27C1-F5AB-5A4C-A137-F1E4390D2830}"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9820DB-F359-604B-B2BB-B62FAE2B429D}" type="datetime1">
              <a:rPr lang="en-US"/>
              <a:pPr/>
              <a:t>11/6/2018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59F27C1-F5AB-5A4C-A137-F1E4390D2830}"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111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66800"/>
            <a:ext cx="8229600" cy="5059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900">
                <a:solidFill>
                  <a:schemeClr val="tx1">
                    <a:tint val="75000"/>
                  </a:schemeClr>
                </a:solidFill>
                <a:latin typeface="Tahoma"/>
                <a:cs typeface="Tahoma"/>
              </a:defRPr>
            </a:lvl1pPr>
          </a:lstStyle>
          <a:p>
            <a:fld id="{759F27C1-F5AB-5A4C-A137-F1E4390D2830}" type="slidenum">
              <a:rPr lang="en-US"/>
              <a:pPr/>
              <a:t>‹#›</a:t>
            </a:fld>
            <a:endParaRPr lang="en-US"/>
          </a:p>
        </p:txBody>
      </p:sp>
      <p:cxnSp>
        <p:nvCxnSpPr>
          <p:cNvPr id="8" name="Straight Connector 7"/>
          <p:cNvCxnSpPr/>
          <p:nvPr userDrawn="1"/>
        </p:nvCxnSpPr>
        <p:spPr>
          <a:xfrm>
            <a:off x="0" y="760412"/>
            <a:ext cx="9144000" cy="1588"/>
          </a:xfrm>
          <a:prstGeom prst="line">
            <a:avLst/>
          </a:prstGeom>
          <a:ln w="12700">
            <a:solidFill>
              <a:srgbClr val="65BF0B"/>
            </a:solidFill>
          </a:ln>
          <a:effectLst/>
        </p:spPr>
        <p:style>
          <a:lnRef idx="2">
            <a:schemeClr val="accent1"/>
          </a:lnRef>
          <a:fillRef idx="0">
            <a:schemeClr val="accent1"/>
          </a:fillRef>
          <a:effectRef idx="1">
            <a:schemeClr val="accent1"/>
          </a:effectRef>
          <a:fontRef idx="minor">
            <a:schemeClr val="tx1"/>
          </a:fontRef>
        </p:style>
      </p:cxnSp>
      <p:pic>
        <p:nvPicPr>
          <p:cNvPr id="9" name="Picture 8" descr="56_visics_logo_RGB.jpg"/>
          <p:cNvPicPr>
            <a:picLocks noChangeAspect="1"/>
          </p:cNvPicPr>
          <p:nvPr userDrawn="1"/>
        </p:nvPicPr>
        <p:blipFill>
          <a:blip r:embed="rId13"/>
          <a:stretch>
            <a:fillRect/>
          </a:stretch>
        </p:blipFill>
        <p:spPr>
          <a:xfrm>
            <a:off x="457200" y="6484538"/>
            <a:ext cx="990600" cy="236937"/>
          </a:xfrm>
          <a:prstGeom prst="rect">
            <a:avLst/>
          </a:prstGeom>
        </p:spPr>
      </p:pic>
      <p:cxnSp>
        <p:nvCxnSpPr>
          <p:cNvPr id="10" name="Straight Connector 9"/>
          <p:cNvCxnSpPr/>
          <p:nvPr userDrawn="1"/>
        </p:nvCxnSpPr>
        <p:spPr>
          <a:xfrm>
            <a:off x="0" y="6400800"/>
            <a:ext cx="9144000" cy="1588"/>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500" kern="1200">
          <a:solidFill>
            <a:schemeClr val="tx1">
              <a:lumMod val="65000"/>
              <a:lumOff val="35000"/>
            </a:schemeClr>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18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16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140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14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2DED3-1703-3F45-8026-CB3155D0E786}" type="datetimeFigureOut">
              <a:rPr lang="en-US"/>
              <a:pPr/>
              <a:t>11/6/2018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37AE3-7DC4-9549-A4FC-6EE9982C9C3F}" type="slidenum">
              <a: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759F27C1-F5AB-5A4C-A137-F1E4390D2830}" type="slidenum">
              <a:rPr/>
              <a:pPr/>
              <a:t>1</a:t>
            </a:fld>
            <a:endParaRPr lang="en-US"/>
          </a:p>
        </p:txBody>
      </p:sp>
      <p:pic>
        <p:nvPicPr>
          <p:cNvPr id="7" name="Picture 6">
            <a:extLst>
              <a:ext uri="{FF2B5EF4-FFF2-40B4-BE49-F238E27FC236}">
                <a16:creationId xmlns:a16="http://schemas.microsoft.com/office/drawing/2014/main" id="{2AE9E7A0-919B-E247-ACA6-F02E3F30DDF8}"/>
              </a:ext>
            </a:extLst>
          </p:cNvPr>
          <p:cNvPicPr>
            <a:picLocks noChangeAspect="1"/>
          </p:cNvPicPr>
          <p:nvPr/>
        </p:nvPicPr>
        <p:blipFill>
          <a:blip r:embed="rId3"/>
          <a:stretch>
            <a:fillRect/>
          </a:stretch>
        </p:blipFill>
        <p:spPr>
          <a:xfrm>
            <a:off x="12700" y="0"/>
            <a:ext cx="91186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D1D265-1C55-0540-8DA4-6EF2394AFAA8}"/>
              </a:ext>
            </a:extLst>
          </p:cNvPr>
          <p:cNvSpPr/>
          <p:nvPr/>
        </p:nvSpPr>
        <p:spPr>
          <a:xfrm>
            <a:off x="0" y="1981200"/>
            <a:ext cx="9144000" cy="4410455"/>
          </a:xfrm>
          <a:prstGeom prst="rect">
            <a:avLst/>
          </a:prstGeom>
          <a:solidFill>
            <a:schemeClr val="accent3">
              <a:lumMod val="40000"/>
              <a:lumOff val="60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814E1C27-9061-0240-B2FC-8BBA84F4B5C2}"/>
              </a:ext>
            </a:extLst>
          </p:cNvPr>
          <p:cNvCxnSpPr/>
          <p:nvPr/>
        </p:nvCxnSpPr>
        <p:spPr>
          <a:xfrm>
            <a:off x="0" y="1981200"/>
            <a:ext cx="9144000" cy="0"/>
          </a:xfrm>
          <a:prstGeom prst="line">
            <a:avLst/>
          </a:prstGeom>
          <a:ln>
            <a:solidFill>
              <a:srgbClr val="65BF0B"/>
            </a:solidFil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759F27C1-F5AB-5A4C-A137-F1E4390D2830}" type="slidenum">
              <a:rPr/>
              <a:pPr/>
              <a:t>10</a:t>
            </a:fld>
            <a:endParaRPr lang="en-US"/>
          </a:p>
        </p:txBody>
      </p:sp>
      <p:sp>
        <p:nvSpPr>
          <p:cNvPr id="10" name="Title 1">
            <a:extLst>
              <a:ext uri="{FF2B5EF4-FFF2-40B4-BE49-F238E27FC236}">
                <a16:creationId xmlns:a16="http://schemas.microsoft.com/office/drawing/2014/main" id="{BD61F586-B566-004E-9870-7A6DAFA636DD}"/>
              </a:ext>
            </a:extLst>
          </p:cNvPr>
          <p:cNvSpPr txBox="1">
            <a:spLocks/>
          </p:cNvSpPr>
          <p:nvPr/>
        </p:nvSpPr>
        <p:spPr>
          <a:xfrm>
            <a:off x="304800" y="914400"/>
            <a:ext cx="8229600" cy="85954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a:solidFill>
                  <a:schemeClr val="tx1">
                    <a:lumMod val="65000"/>
                    <a:lumOff val="35000"/>
                  </a:schemeClr>
                </a:solidFill>
                <a:latin typeface="Tahoma"/>
                <a:ea typeface="+mj-ea"/>
                <a:cs typeface="Tahoma"/>
              </a:defRPr>
            </a:lvl1pPr>
          </a:lstStyle>
          <a:p>
            <a:r>
              <a:rPr lang="en-US" sz="1700" dirty="0"/>
              <a:t>Another is a code-free RAD Environment that can accept </a:t>
            </a:r>
            <a:r>
              <a:rPr lang="en-US" sz="1700" b="1" i="1" dirty="0">
                <a:solidFill>
                  <a:srgbClr val="000090"/>
                </a:solidFill>
              </a:rPr>
              <a:t>any</a:t>
            </a:r>
            <a:r>
              <a:rPr lang="en-US" sz="1700" dirty="0"/>
              <a:t> .NET utility, application, or algorithm and make it immediately available as a block in one of any </a:t>
            </a:r>
            <a:br>
              <a:rPr lang="en-US" sz="1700" dirty="0"/>
            </a:br>
            <a:r>
              <a:rPr lang="en-US" sz="1700" dirty="0"/>
              <a:t>number of flow graphs in your project</a:t>
            </a:r>
          </a:p>
        </p:txBody>
      </p:sp>
      <p:sp>
        <p:nvSpPr>
          <p:cNvPr id="8" name="Title 7">
            <a:extLst>
              <a:ext uri="{FF2B5EF4-FFF2-40B4-BE49-F238E27FC236}">
                <a16:creationId xmlns:a16="http://schemas.microsoft.com/office/drawing/2014/main" id="{FF175939-8A03-0C46-AD84-D235E7D817FC}"/>
              </a:ext>
            </a:extLst>
          </p:cNvPr>
          <p:cNvSpPr>
            <a:spLocks noGrp="1"/>
          </p:cNvSpPr>
          <p:nvPr>
            <p:ph type="title"/>
          </p:nvPr>
        </p:nvSpPr>
        <p:spPr>
          <a:xfrm>
            <a:off x="304800" y="274638"/>
            <a:ext cx="8229600" cy="411162"/>
          </a:xfrm>
        </p:spPr>
        <p:txBody>
          <a:bodyPr>
            <a:normAutofit fontScale="90000"/>
          </a:bodyPr>
          <a:lstStyle/>
          <a:p>
            <a:r>
              <a:rPr lang="en-US" dirty="0"/>
              <a:t>Code-free RAD Environment (Rapid Application Development) </a:t>
            </a:r>
          </a:p>
        </p:txBody>
      </p:sp>
      <p:sp>
        <p:nvSpPr>
          <p:cNvPr id="7" name="TextBox 6">
            <a:extLst>
              <a:ext uri="{FF2B5EF4-FFF2-40B4-BE49-F238E27FC236}">
                <a16:creationId xmlns:a16="http://schemas.microsoft.com/office/drawing/2014/main" id="{E9DF6FED-33C9-BB46-B78E-518CAE0741C1}"/>
              </a:ext>
            </a:extLst>
          </p:cNvPr>
          <p:cNvSpPr txBox="1"/>
          <p:nvPr/>
        </p:nvSpPr>
        <p:spPr>
          <a:xfrm>
            <a:off x="304800" y="2286000"/>
            <a:ext cx="5029200" cy="3908762"/>
          </a:xfrm>
          <a:prstGeom prst="rect">
            <a:avLst/>
          </a:prstGeom>
          <a:noFill/>
        </p:spPr>
        <p:txBody>
          <a:bodyPr wrap="square" rtlCol="0">
            <a:spAutoFit/>
          </a:bodyPr>
          <a:lstStyle/>
          <a:p>
            <a:pPr marL="285750" indent="-285750">
              <a:spcBef>
                <a:spcPts val="1200"/>
              </a:spcBef>
              <a:buClr>
                <a:schemeClr val="bg1">
                  <a:lumMod val="75000"/>
                </a:schemeClr>
              </a:buClr>
              <a:buFont typeface="Wingdings" pitchFamily="2" charset="2"/>
              <a:buChar char="§"/>
            </a:pPr>
            <a:r>
              <a:rPr lang="en-US" dirty="0">
                <a:solidFill>
                  <a:srgbClr val="000090"/>
                </a:solidFill>
              </a:rPr>
              <a:t>Automatic Graphical Mapping and Monitoring of System Connectivity</a:t>
            </a:r>
          </a:p>
          <a:p>
            <a:pPr marL="285750" indent="-285750">
              <a:spcBef>
                <a:spcPts val="1200"/>
              </a:spcBef>
              <a:buClr>
                <a:schemeClr val="bg1">
                  <a:lumMod val="75000"/>
                </a:schemeClr>
              </a:buClr>
              <a:buFont typeface="Wingdings" pitchFamily="2" charset="2"/>
              <a:buChar char="§"/>
            </a:pPr>
            <a:r>
              <a:rPr lang="en-US" dirty="0">
                <a:solidFill>
                  <a:srgbClr val="000090"/>
                </a:solidFill>
              </a:rPr>
              <a:t>Graphical Representation of Program Flow</a:t>
            </a:r>
          </a:p>
          <a:p>
            <a:pPr marL="285750" indent="-285750">
              <a:spcBef>
                <a:spcPts val="1200"/>
              </a:spcBef>
              <a:buClr>
                <a:schemeClr val="bg1">
                  <a:lumMod val="75000"/>
                </a:schemeClr>
              </a:buClr>
              <a:buFont typeface="Wingdings" pitchFamily="2" charset="2"/>
              <a:buChar char="§"/>
            </a:pPr>
            <a:r>
              <a:rPr lang="en-US" dirty="0">
                <a:solidFill>
                  <a:srgbClr val="000090"/>
                </a:solidFill>
              </a:rPr>
              <a:t>Event Driven Organization</a:t>
            </a:r>
          </a:p>
          <a:p>
            <a:pPr marL="285750" indent="-285750">
              <a:spcBef>
                <a:spcPts val="1200"/>
              </a:spcBef>
              <a:buClr>
                <a:schemeClr val="bg1">
                  <a:lumMod val="75000"/>
                </a:schemeClr>
              </a:buClr>
              <a:buFont typeface="Wingdings" pitchFamily="2" charset="2"/>
              <a:buChar char="§"/>
            </a:pPr>
            <a:r>
              <a:rPr lang="en-US" dirty="0">
                <a:solidFill>
                  <a:srgbClr val="000090"/>
                </a:solidFill>
              </a:rPr>
              <a:t>Execution Engine Thread-safe on Symmetrical Multiprocessor Computers</a:t>
            </a:r>
          </a:p>
          <a:p>
            <a:pPr marL="285750" indent="-285750">
              <a:spcBef>
                <a:spcPts val="1200"/>
              </a:spcBef>
              <a:buClr>
                <a:schemeClr val="bg1">
                  <a:lumMod val="75000"/>
                </a:schemeClr>
              </a:buClr>
              <a:buFont typeface="Wingdings" pitchFamily="2" charset="2"/>
              <a:buChar char="§"/>
            </a:pPr>
            <a:r>
              <a:rPr lang="en-US" dirty="0">
                <a:solidFill>
                  <a:srgbClr val="000090"/>
                </a:solidFill>
              </a:rPr>
              <a:t>Open Architecture, in this case accepting of procedures developed elsewhere (other vendors, or internally generated capabilities)</a:t>
            </a:r>
          </a:p>
          <a:p>
            <a:pPr marL="285750" indent="-285750">
              <a:spcBef>
                <a:spcPts val="1200"/>
              </a:spcBef>
              <a:buClr>
                <a:schemeClr val="bg1">
                  <a:lumMod val="75000"/>
                </a:schemeClr>
              </a:buClr>
              <a:buFont typeface="Wingdings" pitchFamily="2" charset="2"/>
              <a:buChar char="§"/>
            </a:pPr>
            <a:r>
              <a:rPr lang="en-US" dirty="0">
                <a:solidFill>
                  <a:srgbClr val="000090"/>
                </a:solidFill>
              </a:rPr>
              <a:t>Code Free GUI Builder for Operator’s Consoles, etc.</a:t>
            </a:r>
          </a:p>
        </p:txBody>
      </p:sp>
    </p:spTree>
    <p:extLst>
      <p:ext uri="{BB962C8B-B14F-4D97-AF65-F5344CB8AC3E}">
        <p14:creationId xmlns:p14="http://schemas.microsoft.com/office/powerpoint/2010/main" val="2542995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D1D265-1C55-0540-8DA4-6EF2394AFAA8}"/>
              </a:ext>
            </a:extLst>
          </p:cNvPr>
          <p:cNvSpPr/>
          <p:nvPr/>
        </p:nvSpPr>
        <p:spPr>
          <a:xfrm>
            <a:off x="0" y="1828800"/>
            <a:ext cx="9144000" cy="4562855"/>
          </a:xfrm>
          <a:prstGeom prst="rect">
            <a:avLst/>
          </a:prstGeom>
          <a:solidFill>
            <a:schemeClr val="accent3">
              <a:lumMod val="40000"/>
              <a:lumOff val="60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814E1C27-9061-0240-B2FC-8BBA84F4B5C2}"/>
              </a:ext>
            </a:extLst>
          </p:cNvPr>
          <p:cNvCxnSpPr/>
          <p:nvPr/>
        </p:nvCxnSpPr>
        <p:spPr>
          <a:xfrm>
            <a:off x="0" y="1828800"/>
            <a:ext cx="9144000" cy="0"/>
          </a:xfrm>
          <a:prstGeom prst="line">
            <a:avLst/>
          </a:prstGeom>
          <a:ln>
            <a:solidFill>
              <a:srgbClr val="65BF0B"/>
            </a:solidFil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759F27C1-F5AB-5A4C-A137-F1E4390D2830}" type="slidenum">
              <a:rPr/>
              <a:pPr/>
              <a:t>11</a:t>
            </a:fld>
            <a:endParaRPr lang="en-US"/>
          </a:p>
        </p:txBody>
      </p:sp>
      <p:sp>
        <p:nvSpPr>
          <p:cNvPr id="10" name="Title 1">
            <a:extLst>
              <a:ext uri="{FF2B5EF4-FFF2-40B4-BE49-F238E27FC236}">
                <a16:creationId xmlns:a16="http://schemas.microsoft.com/office/drawing/2014/main" id="{BD61F586-B566-004E-9870-7A6DAFA636DD}"/>
              </a:ext>
            </a:extLst>
          </p:cNvPr>
          <p:cNvSpPr txBox="1">
            <a:spLocks/>
          </p:cNvSpPr>
          <p:nvPr/>
        </p:nvSpPr>
        <p:spPr>
          <a:xfrm>
            <a:off x="304800" y="838200"/>
            <a:ext cx="8382000" cy="85954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a:solidFill>
                  <a:schemeClr val="tx1">
                    <a:lumMod val="65000"/>
                    <a:lumOff val="35000"/>
                  </a:schemeClr>
                </a:solidFill>
                <a:latin typeface="Tahoma"/>
                <a:ea typeface="+mj-ea"/>
                <a:cs typeface="Tahoma"/>
              </a:defRPr>
            </a:lvl1pPr>
          </a:lstStyle>
          <a:p>
            <a:r>
              <a:rPr lang="en-US" sz="1700" dirty="0"/>
              <a:t>But it must be Open Architecture Reliant on “</a:t>
            </a:r>
            <a:r>
              <a:rPr lang="en-US" sz="1700" b="1" i="1" dirty="0">
                <a:solidFill>
                  <a:srgbClr val="000090"/>
                </a:solidFill>
              </a:rPr>
              <a:t>good standards</a:t>
            </a:r>
            <a:r>
              <a:rPr lang="en-US" sz="1700" dirty="0"/>
              <a:t>” which are proven, highly reliable, and allow no Vendor Specific Variations in other words, true standards</a:t>
            </a:r>
          </a:p>
        </p:txBody>
      </p:sp>
      <p:sp>
        <p:nvSpPr>
          <p:cNvPr id="8" name="Title 7">
            <a:extLst>
              <a:ext uri="{FF2B5EF4-FFF2-40B4-BE49-F238E27FC236}">
                <a16:creationId xmlns:a16="http://schemas.microsoft.com/office/drawing/2014/main" id="{FF175939-8A03-0C46-AD84-D235E7D817FC}"/>
              </a:ext>
            </a:extLst>
          </p:cNvPr>
          <p:cNvSpPr>
            <a:spLocks noGrp="1"/>
          </p:cNvSpPr>
          <p:nvPr>
            <p:ph type="title"/>
          </p:nvPr>
        </p:nvSpPr>
        <p:spPr>
          <a:xfrm>
            <a:off x="304800" y="274638"/>
            <a:ext cx="8229600" cy="411162"/>
          </a:xfrm>
        </p:spPr>
        <p:txBody>
          <a:bodyPr>
            <a:normAutofit fontScale="90000"/>
          </a:bodyPr>
          <a:lstStyle/>
          <a:p>
            <a:r>
              <a:rPr lang="en-US" dirty="0"/>
              <a:t>“Good Standards” </a:t>
            </a:r>
          </a:p>
        </p:txBody>
      </p:sp>
      <p:sp>
        <p:nvSpPr>
          <p:cNvPr id="7" name="TextBox 6">
            <a:extLst>
              <a:ext uri="{FF2B5EF4-FFF2-40B4-BE49-F238E27FC236}">
                <a16:creationId xmlns:a16="http://schemas.microsoft.com/office/drawing/2014/main" id="{E9DF6FED-33C9-BB46-B78E-518CAE0741C1}"/>
              </a:ext>
            </a:extLst>
          </p:cNvPr>
          <p:cNvSpPr txBox="1"/>
          <p:nvPr/>
        </p:nvSpPr>
        <p:spPr>
          <a:xfrm>
            <a:off x="304800" y="2042340"/>
            <a:ext cx="5029200" cy="2954655"/>
          </a:xfrm>
          <a:prstGeom prst="rect">
            <a:avLst/>
          </a:prstGeom>
          <a:noFill/>
        </p:spPr>
        <p:txBody>
          <a:bodyPr wrap="square" rtlCol="0">
            <a:spAutoFit/>
          </a:bodyPr>
          <a:lstStyle/>
          <a:p>
            <a:pPr marL="285750" indent="-285750">
              <a:spcBef>
                <a:spcPts val="1200"/>
              </a:spcBef>
              <a:buClr>
                <a:schemeClr val="bg1">
                  <a:lumMod val="75000"/>
                </a:schemeClr>
              </a:buClr>
              <a:buFont typeface="Wingdings" pitchFamily="2" charset="2"/>
              <a:buChar char="§"/>
            </a:pPr>
            <a:r>
              <a:rPr lang="en-US" dirty="0">
                <a:solidFill>
                  <a:srgbClr val="000090"/>
                </a:solidFill>
              </a:rPr>
              <a:t>Ethernet</a:t>
            </a:r>
          </a:p>
          <a:p>
            <a:pPr marL="285750" indent="-285750">
              <a:spcBef>
                <a:spcPts val="1200"/>
              </a:spcBef>
              <a:buClr>
                <a:schemeClr val="bg1">
                  <a:lumMod val="75000"/>
                </a:schemeClr>
              </a:buClr>
              <a:buFont typeface="Wingdings" pitchFamily="2" charset="2"/>
              <a:buChar char="§"/>
            </a:pPr>
            <a:r>
              <a:rPr lang="en-US" dirty="0">
                <a:solidFill>
                  <a:srgbClr val="000090"/>
                </a:solidFill>
              </a:rPr>
              <a:t>PoE Ethernet</a:t>
            </a:r>
          </a:p>
          <a:p>
            <a:pPr marL="285750" indent="-285750">
              <a:spcBef>
                <a:spcPts val="1200"/>
              </a:spcBef>
              <a:buClr>
                <a:schemeClr val="bg1">
                  <a:lumMod val="75000"/>
                </a:schemeClr>
              </a:buClr>
              <a:buFont typeface="Wingdings" pitchFamily="2" charset="2"/>
              <a:buChar char="§"/>
            </a:pPr>
            <a:r>
              <a:rPr lang="en-US" dirty="0" err="1">
                <a:solidFill>
                  <a:srgbClr val="000090"/>
                </a:solidFill>
              </a:rPr>
              <a:t>GeniCam</a:t>
            </a:r>
            <a:endParaRPr lang="en-US" dirty="0">
              <a:solidFill>
                <a:srgbClr val="000090"/>
              </a:solidFill>
            </a:endParaRPr>
          </a:p>
          <a:p>
            <a:pPr marL="285750" indent="-285750">
              <a:spcBef>
                <a:spcPts val="1200"/>
              </a:spcBef>
              <a:buClr>
                <a:schemeClr val="bg1">
                  <a:lumMod val="75000"/>
                </a:schemeClr>
              </a:buClr>
              <a:buFont typeface="Wingdings" pitchFamily="2" charset="2"/>
              <a:buChar char="§"/>
            </a:pPr>
            <a:r>
              <a:rPr lang="en-US" dirty="0">
                <a:solidFill>
                  <a:srgbClr val="000090"/>
                </a:solidFill>
              </a:rPr>
              <a:t>.NET</a:t>
            </a:r>
          </a:p>
          <a:p>
            <a:pPr marL="285750" indent="-285750">
              <a:spcBef>
                <a:spcPts val="1200"/>
              </a:spcBef>
              <a:buClr>
                <a:schemeClr val="bg1">
                  <a:lumMod val="75000"/>
                </a:schemeClr>
              </a:buClr>
              <a:buFont typeface="Wingdings" pitchFamily="2" charset="2"/>
              <a:buChar char="§"/>
            </a:pPr>
            <a:r>
              <a:rPr lang="en-US" dirty="0">
                <a:solidFill>
                  <a:srgbClr val="000090"/>
                </a:solidFill>
              </a:rPr>
              <a:t>Industrial Ethernet</a:t>
            </a:r>
          </a:p>
          <a:p>
            <a:pPr marL="285750" indent="-285750">
              <a:spcBef>
                <a:spcPts val="1200"/>
              </a:spcBef>
              <a:buClr>
                <a:schemeClr val="bg1">
                  <a:lumMod val="75000"/>
                </a:schemeClr>
              </a:buClr>
              <a:buFont typeface="Wingdings" pitchFamily="2" charset="2"/>
              <a:buChar char="§"/>
            </a:pPr>
            <a:r>
              <a:rPr lang="en-US" dirty="0">
                <a:solidFill>
                  <a:srgbClr val="000090"/>
                </a:solidFill>
              </a:rPr>
              <a:t>SQL</a:t>
            </a:r>
          </a:p>
          <a:p>
            <a:pPr marL="285750" indent="-285750">
              <a:spcBef>
                <a:spcPts val="1200"/>
              </a:spcBef>
              <a:buClr>
                <a:schemeClr val="bg1">
                  <a:lumMod val="75000"/>
                </a:schemeClr>
              </a:buClr>
              <a:buFont typeface="Wingdings" pitchFamily="2" charset="2"/>
              <a:buChar char="§"/>
            </a:pPr>
            <a:endParaRPr lang="en-US" dirty="0">
              <a:solidFill>
                <a:srgbClr val="000090"/>
              </a:solidFill>
            </a:endParaRPr>
          </a:p>
        </p:txBody>
      </p:sp>
    </p:spTree>
    <p:extLst>
      <p:ext uri="{BB962C8B-B14F-4D97-AF65-F5344CB8AC3E}">
        <p14:creationId xmlns:p14="http://schemas.microsoft.com/office/powerpoint/2010/main" val="1458880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D1D265-1C55-0540-8DA4-6EF2394AFAA8}"/>
              </a:ext>
            </a:extLst>
          </p:cNvPr>
          <p:cNvSpPr/>
          <p:nvPr/>
        </p:nvSpPr>
        <p:spPr>
          <a:xfrm>
            <a:off x="0" y="1697748"/>
            <a:ext cx="9144000" cy="4693908"/>
          </a:xfrm>
          <a:prstGeom prst="rect">
            <a:avLst/>
          </a:prstGeom>
          <a:solidFill>
            <a:schemeClr val="accent3">
              <a:lumMod val="40000"/>
              <a:lumOff val="60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814E1C27-9061-0240-B2FC-8BBA84F4B5C2}"/>
              </a:ext>
            </a:extLst>
          </p:cNvPr>
          <p:cNvCxnSpPr/>
          <p:nvPr/>
        </p:nvCxnSpPr>
        <p:spPr>
          <a:xfrm>
            <a:off x="0" y="1676400"/>
            <a:ext cx="9144000" cy="0"/>
          </a:xfrm>
          <a:prstGeom prst="line">
            <a:avLst/>
          </a:prstGeom>
          <a:ln>
            <a:solidFill>
              <a:srgbClr val="65BF0B"/>
            </a:solidFil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759F27C1-F5AB-5A4C-A137-F1E4390D2830}" type="slidenum">
              <a:rPr/>
              <a:pPr/>
              <a:t>12</a:t>
            </a:fld>
            <a:endParaRPr lang="en-US"/>
          </a:p>
        </p:txBody>
      </p:sp>
      <p:sp>
        <p:nvSpPr>
          <p:cNvPr id="10" name="Title 1">
            <a:extLst>
              <a:ext uri="{FF2B5EF4-FFF2-40B4-BE49-F238E27FC236}">
                <a16:creationId xmlns:a16="http://schemas.microsoft.com/office/drawing/2014/main" id="{BD61F586-B566-004E-9870-7A6DAFA636DD}"/>
              </a:ext>
            </a:extLst>
          </p:cNvPr>
          <p:cNvSpPr txBox="1">
            <a:spLocks/>
          </p:cNvSpPr>
          <p:nvPr/>
        </p:nvSpPr>
        <p:spPr>
          <a:xfrm>
            <a:off x="304800" y="762000"/>
            <a:ext cx="8534400" cy="85954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a:solidFill>
                  <a:schemeClr val="tx1">
                    <a:lumMod val="65000"/>
                    <a:lumOff val="35000"/>
                  </a:schemeClr>
                </a:solidFill>
                <a:latin typeface="Tahoma"/>
                <a:ea typeface="+mj-ea"/>
                <a:cs typeface="Tahoma"/>
              </a:defRPr>
            </a:lvl1pPr>
          </a:lstStyle>
          <a:p>
            <a:r>
              <a:rPr lang="en-US" sz="1700" dirty="0"/>
              <a:t>It must also be much </a:t>
            </a:r>
            <a:r>
              <a:rPr lang="en-US" sz="1700" b="1" i="1" dirty="0">
                <a:solidFill>
                  <a:srgbClr val="000090"/>
                </a:solidFill>
              </a:rPr>
              <a:t>more reliable </a:t>
            </a:r>
            <a:r>
              <a:rPr lang="en-US" sz="1700" dirty="0"/>
              <a:t>than PC Based Vision; even for fast, complicated, widely distributed machines</a:t>
            </a:r>
          </a:p>
        </p:txBody>
      </p:sp>
      <p:sp>
        <p:nvSpPr>
          <p:cNvPr id="8" name="Title 7">
            <a:extLst>
              <a:ext uri="{FF2B5EF4-FFF2-40B4-BE49-F238E27FC236}">
                <a16:creationId xmlns:a16="http://schemas.microsoft.com/office/drawing/2014/main" id="{FF175939-8A03-0C46-AD84-D235E7D817FC}"/>
              </a:ext>
            </a:extLst>
          </p:cNvPr>
          <p:cNvSpPr>
            <a:spLocks noGrp="1"/>
          </p:cNvSpPr>
          <p:nvPr>
            <p:ph type="title"/>
          </p:nvPr>
        </p:nvSpPr>
        <p:spPr>
          <a:xfrm>
            <a:off x="304800" y="274638"/>
            <a:ext cx="8229600" cy="411162"/>
          </a:xfrm>
        </p:spPr>
        <p:txBody>
          <a:bodyPr>
            <a:normAutofit fontScale="90000"/>
          </a:bodyPr>
          <a:lstStyle/>
          <a:p>
            <a:r>
              <a:rPr lang="en-US" dirty="0"/>
              <a:t>Reliability </a:t>
            </a:r>
          </a:p>
        </p:txBody>
      </p:sp>
      <p:sp>
        <p:nvSpPr>
          <p:cNvPr id="12" name="TextBox 11">
            <a:extLst>
              <a:ext uri="{FF2B5EF4-FFF2-40B4-BE49-F238E27FC236}">
                <a16:creationId xmlns:a16="http://schemas.microsoft.com/office/drawing/2014/main" id="{27E57484-F7F3-4B42-8165-404EA2F7DF71}"/>
              </a:ext>
            </a:extLst>
          </p:cNvPr>
          <p:cNvSpPr txBox="1"/>
          <p:nvPr/>
        </p:nvSpPr>
        <p:spPr>
          <a:xfrm>
            <a:off x="365312" y="1905000"/>
            <a:ext cx="4054288" cy="4170372"/>
          </a:xfrm>
          <a:prstGeom prst="rect">
            <a:avLst/>
          </a:prstGeom>
          <a:noFill/>
        </p:spPr>
        <p:txBody>
          <a:bodyPr wrap="square" rtlCol="0">
            <a:spAutoFit/>
          </a:bodyPr>
          <a:lstStyle/>
          <a:p>
            <a:pPr marL="285750" indent="-285750">
              <a:spcBef>
                <a:spcPts val="600"/>
              </a:spcBef>
              <a:buClr>
                <a:schemeClr val="bg1">
                  <a:lumMod val="75000"/>
                </a:schemeClr>
              </a:buClr>
              <a:buFont typeface="Wingdings" pitchFamily="2" charset="2"/>
              <a:buChar char="§"/>
            </a:pPr>
            <a:r>
              <a:rPr lang="en-US" sz="1600" dirty="0"/>
              <a:t>Image Metadata for unbreakable data tagging and parts tracking on multi-core, event-driven computers</a:t>
            </a:r>
          </a:p>
          <a:p>
            <a:pPr marL="285750" indent="-285750">
              <a:spcBef>
                <a:spcPts val="600"/>
              </a:spcBef>
              <a:buClr>
                <a:schemeClr val="bg1">
                  <a:lumMod val="75000"/>
                </a:schemeClr>
              </a:buClr>
              <a:buFont typeface="Wingdings" pitchFamily="2" charset="2"/>
              <a:buChar char="§"/>
            </a:pPr>
            <a:r>
              <a:rPr lang="en-US" sz="1600" dirty="0"/>
              <a:t>10x Cable reduction – virtual cables for faster and guaranteed response, together with long-term reliability</a:t>
            </a:r>
          </a:p>
          <a:p>
            <a:pPr marL="285750" indent="-285750">
              <a:spcBef>
                <a:spcPts val="600"/>
              </a:spcBef>
              <a:buClr>
                <a:schemeClr val="bg1">
                  <a:lumMod val="75000"/>
                </a:schemeClr>
              </a:buClr>
              <a:buFont typeface="Wingdings" pitchFamily="2" charset="2"/>
              <a:buChar char="§"/>
            </a:pPr>
            <a:r>
              <a:rPr lang="en-US" sz="1600" dirty="0"/>
              <a:t>Entire system must snap together like Lego blocks using industry standard cables and breakout boxes</a:t>
            </a:r>
          </a:p>
          <a:p>
            <a:pPr marL="285750" indent="-285750">
              <a:spcBef>
                <a:spcPts val="600"/>
              </a:spcBef>
              <a:buClr>
                <a:schemeClr val="bg1">
                  <a:lumMod val="75000"/>
                </a:schemeClr>
              </a:buClr>
              <a:buFont typeface="Wingdings" pitchFamily="2" charset="2"/>
              <a:buChar char="§"/>
            </a:pPr>
            <a:r>
              <a:rPr lang="en-US" sz="1600" dirty="0"/>
              <a:t>Intimate connections to non-imaging sensors, actuators, PLCs, and the Enterprise</a:t>
            </a:r>
          </a:p>
          <a:p>
            <a:pPr marL="742950" lvl="1" indent="-285750">
              <a:spcBef>
                <a:spcPts val="200"/>
              </a:spcBef>
              <a:buClr>
                <a:schemeClr val="bg1">
                  <a:lumMod val="75000"/>
                </a:schemeClr>
              </a:buClr>
              <a:buFont typeface="Arial" panose="020B0604020202020204" pitchFamily="34" charset="0"/>
              <a:buChar char="•"/>
            </a:pPr>
            <a:r>
              <a:rPr lang="en-US" sz="1600" dirty="0"/>
              <a:t>No interface circuitry required</a:t>
            </a:r>
          </a:p>
          <a:p>
            <a:pPr marL="742950" lvl="1" indent="-285750">
              <a:spcBef>
                <a:spcPts val="200"/>
              </a:spcBef>
              <a:buClr>
                <a:schemeClr val="bg1">
                  <a:lumMod val="75000"/>
                </a:schemeClr>
              </a:buClr>
              <a:buFont typeface="Arial" panose="020B0604020202020204" pitchFamily="34" charset="0"/>
              <a:buChar char="•"/>
            </a:pPr>
            <a:r>
              <a:rPr lang="en-US" sz="1600" dirty="0"/>
              <a:t>Via industry standard I/O cables </a:t>
            </a:r>
            <a:br>
              <a:rPr lang="en-US" sz="1600" dirty="0"/>
            </a:br>
            <a:r>
              <a:rPr lang="en-US" sz="1600" dirty="0"/>
              <a:t>and Breakout Boxes </a:t>
            </a:r>
          </a:p>
        </p:txBody>
      </p:sp>
      <p:sp>
        <p:nvSpPr>
          <p:cNvPr id="13" name="TextBox 12">
            <a:extLst>
              <a:ext uri="{FF2B5EF4-FFF2-40B4-BE49-F238E27FC236}">
                <a16:creationId xmlns:a16="http://schemas.microsoft.com/office/drawing/2014/main" id="{058FD396-300E-6C44-8442-91AC17C2C179}"/>
              </a:ext>
            </a:extLst>
          </p:cNvPr>
          <p:cNvSpPr txBox="1"/>
          <p:nvPr/>
        </p:nvSpPr>
        <p:spPr>
          <a:xfrm>
            <a:off x="4876800" y="1905000"/>
            <a:ext cx="3962400" cy="3277820"/>
          </a:xfrm>
          <a:prstGeom prst="rect">
            <a:avLst/>
          </a:prstGeom>
          <a:noFill/>
        </p:spPr>
        <p:txBody>
          <a:bodyPr wrap="square" rtlCol="0">
            <a:spAutoFit/>
          </a:bodyPr>
          <a:lstStyle/>
          <a:p>
            <a:pPr marL="285750" indent="-285750">
              <a:spcBef>
                <a:spcPts val="600"/>
              </a:spcBef>
              <a:buClr>
                <a:schemeClr val="bg1">
                  <a:lumMod val="75000"/>
                </a:schemeClr>
              </a:buClr>
              <a:buFont typeface="Wingdings" pitchFamily="2" charset="2"/>
              <a:buChar char="§"/>
            </a:pPr>
            <a:r>
              <a:rPr lang="en-US" sz="1600" dirty="0"/>
              <a:t>1 </a:t>
            </a:r>
            <a:r>
              <a:rPr lang="en-US" sz="1600" dirty="0" err="1"/>
              <a:t>uS</a:t>
            </a:r>
            <a:r>
              <a:rPr lang="en-US" sz="1600" dirty="0"/>
              <a:t> latency network-wide communication and decision making, intimately connected to sensors and PLCs.  PLC is hosted in the Vision Platform which is IP67/IP68 and can be located anywhere on a machine</a:t>
            </a:r>
          </a:p>
          <a:p>
            <a:pPr marL="285750" indent="-285750">
              <a:spcBef>
                <a:spcPts val="600"/>
              </a:spcBef>
              <a:buClr>
                <a:schemeClr val="bg1">
                  <a:lumMod val="75000"/>
                </a:schemeClr>
              </a:buClr>
              <a:buFont typeface="Wingdings" pitchFamily="2" charset="2"/>
              <a:buChar char="§"/>
            </a:pPr>
            <a:r>
              <a:rPr lang="en-US" sz="1600" dirty="0"/>
              <a:t>Graphic Automation and Continuous Confirmation of System Connectivity</a:t>
            </a:r>
          </a:p>
          <a:p>
            <a:pPr marL="285750" indent="-285750">
              <a:spcBef>
                <a:spcPts val="600"/>
              </a:spcBef>
              <a:buClr>
                <a:schemeClr val="bg1">
                  <a:lumMod val="75000"/>
                </a:schemeClr>
              </a:buClr>
              <a:buFont typeface="Wingdings" pitchFamily="2" charset="2"/>
              <a:buChar char="§"/>
            </a:pPr>
            <a:r>
              <a:rPr lang="en-US" sz="1600" dirty="0"/>
              <a:t>1/10GigE </a:t>
            </a:r>
            <a:r>
              <a:rPr lang="en-US" sz="1600" dirty="0" err="1"/>
              <a:t>PoE</a:t>
            </a:r>
            <a:r>
              <a:rPr lang="en-US" sz="1600" dirty="0"/>
              <a:t> supplies power throughout the entire system</a:t>
            </a:r>
          </a:p>
          <a:p>
            <a:pPr marL="285750" indent="-285750">
              <a:spcBef>
                <a:spcPts val="600"/>
              </a:spcBef>
              <a:buClr>
                <a:schemeClr val="bg1">
                  <a:lumMod val="75000"/>
                </a:schemeClr>
              </a:buClr>
              <a:buFont typeface="Wingdings" pitchFamily="2" charset="2"/>
              <a:buChar char="§"/>
            </a:pPr>
            <a:r>
              <a:rPr lang="en-US" sz="1600" dirty="0"/>
              <a:t>Eliminates conventional cable harnesses and electrical cabinets</a:t>
            </a:r>
          </a:p>
        </p:txBody>
      </p:sp>
    </p:spTree>
    <p:extLst>
      <p:ext uri="{BB962C8B-B14F-4D97-AF65-F5344CB8AC3E}">
        <p14:creationId xmlns:p14="http://schemas.microsoft.com/office/powerpoint/2010/main" val="695000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57200" y="1371600"/>
            <a:ext cx="1524000" cy="1323439"/>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534400" cy="334962"/>
          </a:xfrm>
        </p:spPr>
        <p:txBody>
          <a:bodyPr>
            <a:noAutofit/>
          </a:bodyPr>
          <a:lstStyle/>
          <a:p>
            <a:r>
              <a:rPr lang="en-US" sz="2000" dirty="0"/>
              <a:t>Smarter Cameras Dramatically Expand the Machine Vision Envelope </a:t>
            </a:r>
            <a:endParaRPr lang="en-US" sz="1900" dirty="0">
              <a:solidFill>
                <a:schemeClr val="tx1">
                  <a:lumMod val="65000"/>
                  <a:lumOff val="35000"/>
                </a:schemeClr>
              </a:solidFill>
            </a:endParaRPr>
          </a:p>
        </p:txBody>
      </p:sp>
      <p:sp>
        <p:nvSpPr>
          <p:cNvPr id="9" name="Slide Number Placeholder 8"/>
          <p:cNvSpPr>
            <a:spLocks noGrp="1"/>
          </p:cNvSpPr>
          <p:nvPr>
            <p:ph type="sldNum" sz="quarter" idx="12"/>
          </p:nvPr>
        </p:nvSpPr>
        <p:spPr/>
        <p:txBody>
          <a:bodyPr/>
          <a:lstStyle/>
          <a:p>
            <a:fld id="{759F27C1-F5AB-5A4C-A137-F1E4390D2830}" type="slidenum">
              <a:rPr/>
              <a:pPr/>
              <a:t>13</a:t>
            </a:fld>
            <a:endParaRPr lang="en-US"/>
          </a:p>
        </p:txBody>
      </p:sp>
      <p:pic>
        <p:nvPicPr>
          <p:cNvPr id="16" name="Picture 15" descr="final_obelisk_n_pyramid_chart.jpg"/>
          <p:cNvPicPr>
            <a:picLocks noChangeAspect="1"/>
          </p:cNvPicPr>
          <p:nvPr/>
        </p:nvPicPr>
        <p:blipFill>
          <a:blip r:embed="rId2"/>
          <a:stretch>
            <a:fillRect/>
          </a:stretch>
        </p:blipFill>
        <p:spPr>
          <a:xfrm>
            <a:off x="2743200" y="762000"/>
            <a:ext cx="3304032" cy="5254752"/>
          </a:xfrm>
          <a:prstGeom prst="rect">
            <a:avLst/>
          </a:prstGeom>
        </p:spPr>
      </p:pic>
      <p:sp>
        <p:nvSpPr>
          <p:cNvPr id="17" name="TextBox 16"/>
          <p:cNvSpPr txBox="1"/>
          <p:nvPr/>
        </p:nvSpPr>
        <p:spPr>
          <a:xfrm>
            <a:off x="1752600" y="4719935"/>
            <a:ext cx="1405467" cy="461665"/>
          </a:xfrm>
          <a:prstGeom prst="rect">
            <a:avLst/>
          </a:prstGeom>
          <a:noFill/>
        </p:spPr>
        <p:txBody>
          <a:bodyPr wrap="square" rtlCol="0">
            <a:spAutoFit/>
          </a:bodyPr>
          <a:lstStyle/>
          <a:p>
            <a:pPr algn="r"/>
            <a:r>
              <a:rPr lang="en-US" sz="1200">
                <a:solidFill>
                  <a:schemeClr val="bg1">
                    <a:lumMod val="50000"/>
                  </a:schemeClr>
                </a:solidFill>
              </a:rPr>
              <a:t>INCREASING </a:t>
            </a:r>
            <a:br>
              <a:rPr lang="en-US" sz="1200">
                <a:solidFill>
                  <a:schemeClr val="bg1">
                    <a:lumMod val="50000"/>
                  </a:schemeClr>
                </a:solidFill>
              </a:rPr>
            </a:br>
            <a:r>
              <a:rPr lang="en-US" sz="1200">
                <a:solidFill>
                  <a:schemeClr val="bg1">
                    <a:lumMod val="50000"/>
                  </a:schemeClr>
                </a:solidFill>
              </a:rPr>
              <a:t>PERFORMANCE</a:t>
            </a:r>
          </a:p>
        </p:txBody>
      </p:sp>
      <p:sp>
        <p:nvSpPr>
          <p:cNvPr id="19" name="TextBox 18"/>
          <p:cNvSpPr txBox="1"/>
          <p:nvPr/>
        </p:nvSpPr>
        <p:spPr>
          <a:xfrm>
            <a:off x="2023533" y="5481935"/>
            <a:ext cx="1405467" cy="461665"/>
          </a:xfrm>
          <a:prstGeom prst="rect">
            <a:avLst/>
          </a:prstGeom>
          <a:noFill/>
        </p:spPr>
        <p:txBody>
          <a:bodyPr wrap="square" rtlCol="0">
            <a:spAutoFit/>
          </a:bodyPr>
          <a:lstStyle/>
          <a:p>
            <a:pPr algn="r"/>
            <a:r>
              <a:rPr lang="en-US" sz="1200">
                <a:solidFill>
                  <a:schemeClr val="bg1">
                    <a:lumMod val="50000"/>
                  </a:schemeClr>
                </a:solidFill>
              </a:rPr>
              <a:t>QUANTITY OF</a:t>
            </a:r>
            <a:br>
              <a:rPr lang="en-US" sz="1200">
                <a:solidFill>
                  <a:schemeClr val="bg1">
                    <a:lumMod val="50000"/>
                  </a:schemeClr>
                </a:solidFill>
              </a:rPr>
            </a:br>
            <a:r>
              <a:rPr lang="en-US" sz="1200">
                <a:solidFill>
                  <a:schemeClr val="bg1">
                    <a:lumMod val="50000"/>
                  </a:schemeClr>
                </a:solidFill>
              </a:rPr>
              <a:t>DEPLOYMENTS</a:t>
            </a:r>
          </a:p>
        </p:txBody>
      </p:sp>
      <p:sp>
        <p:nvSpPr>
          <p:cNvPr id="20" name="TextBox 19"/>
          <p:cNvSpPr txBox="1"/>
          <p:nvPr/>
        </p:nvSpPr>
        <p:spPr>
          <a:xfrm>
            <a:off x="533400" y="1371600"/>
            <a:ext cx="1600200" cy="1323439"/>
          </a:xfrm>
          <a:prstGeom prst="rect">
            <a:avLst/>
          </a:prstGeom>
          <a:noFill/>
        </p:spPr>
        <p:txBody>
          <a:bodyPr wrap="square" rtlCol="0">
            <a:spAutoFit/>
          </a:bodyPr>
          <a:lstStyle/>
          <a:p>
            <a:r>
              <a:rPr lang="en-US" sz="1600"/>
              <a:t>Applications accessible </a:t>
            </a:r>
            <a:br>
              <a:rPr lang="en-US" sz="1600"/>
            </a:br>
            <a:r>
              <a:rPr lang="en-US" sz="1600"/>
              <a:t>with Opteon components </a:t>
            </a:r>
            <a:br>
              <a:rPr lang="en-US" sz="1600"/>
            </a:br>
            <a:r>
              <a:rPr lang="en-US" sz="1600"/>
              <a:t>and methods</a:t>
            </a:r>
          </a:p>
        </p:txBody>
      </p:sp>
      <p:cxnSp>
        <p:nvCxnSpPr>
          <p:cNvPr id="25" name="Straight Arrow Connector 24"/>
          <p:cNvCxnSpPr/>
          <p:nvPr/>
        </p:nvCxnSpPr>
        <p:spPr>
          <a:xfrm>
            <a:off x="1947333" y="1828800"/>
            <a:ext cx="2015067" cy="1588"/>
          </a:xfrm>
          <a:prstGeom prst="straightConnector1">
            <a:avLst/>
          </a:prstGeom>
          <a:ln>
            <a:solidFill>
              <a:schemeClr val="tx2">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457200" y="2971801"/>
            <a:ext cx="1524000" cy="1077218"/>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33400" y="2971800"/>
            <a:ext cx="1600200" cy="1077218"/>
          </a:xfrm>
          <a:prstGeom prst="rect">
            <a:avLst/>
          </a:prstGeom>
          <a:noFill/>
        </p:spPr>
        <p:txBody>
          <a:bodyPr wrap="square" rtlCol="0">
            <a:spAutoFit/>
          </a:bodyPr>
          <a:lstStyle/>
          <a:p>
            <a:r>
              <a:rPr lang="en-US" sz="1600"/>
              <a:t>Applications feasible with conventional devices</a:t>
            </a:r>
          </a:p>
        </p:txBody>
      </p:sp>
      <p:cxnSp>
        <p:nvCxnSpPr>
          <p:cNvPr id="29" name="Straight Arrow Connector 28"/>
          <p:cNvCxnSpPr/>
          <p:nvPr/>
        </p:nvCxnSpPr>
        <p:spPr>
          <a:xfrm>
            <a:off x="1981200" y="3429000"/>
            <a:ext cx="2438400" cy="1588"/>
          </a:xfrm>
          <a:prstGeom prst="straightConnector1">
            <a:avLst/>
          </a:prstGeom>
          <a:ln>
            <a:solidFill>
              <a:srgbClr val="F7B30D"/>
            </a:solidFill>
            <a:tailEnd type="ova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553200" y="1676400"/>
            <a:ext cx="2438400" cy="353943"/>
          </a:xfrm>
          <a:prstGeom prst="rect">
            <a:avLst/>
          </a:prstGeom>
          <a:noFill/>
        </p:spPr>
        <p:txBody>
          <a:bodyPr wrap="square" rtlCol="0">
            <a:spAutoFit/>
          </a:bodyPr>
          <a:lstStyle/>
          <a:p>
            <a:r>
              <a:rPr lang="en-US" sz="1700"/>
              <a:t>High Performance Vision</a:t>
            </a:r>
          </a:p>
        </p:txBody>
      </p:sp>
      <p:sp>
        <p:nvSpPr>
          <p:cNvPr id="34" name="TextBox 33"/>
          <p:cNvSpPr txBox="1"/>
          <p:nvPr/>
        </p:nvSpPr>
        <p:spPr>
          <a:xfrm>
            <a:off x="6553200" y="2846457"/>
            <a:ext cx="2438400" cy="615553"/>
          </a:xfrm>
          <a:prstGeom prst="rect">
            <a:avLst/>
          </a:prstGeom>
          <a:noFill/>
        </p:spPr>
        <p:txBody>
          <a:bodyPr wrap="square" rtlCol="0">
            <a:spAutoFit/>
          </a:bodyPr>
          <a:lstStyle/>
          <a:p>
            <a:r>
              <a:rPr lang="en-US" sz="1700"/>
              <a:t>Multi-Camera PC </a:t>
            </a:r>
            <a:br>
              <a:rPr lang="en-US" sz="1700"/>
            </a:br>
            <a:r>
              <a:rPr lang="en-US" sz="1700"/>
              <a:t>Based Vision</a:t>
            </a:r>
          </a:p>
        </p:txBody>
      </p:sp>
      <p:sp>
        <p:nvSpPr>
          <p:cNvPr id="35" name="TextBox 34"/>
          <p:cNvSpPr txBox="1"/>
          <p:nvPr/>
        </p:nvSpPr>
        <p:spPr>
          <a:xfrm>
            <a:off x="6553200" y="3810000"/>
            <a:ext cx="2438400" cy="353943"/>
          </a:xfrm>
          <a:prstGeom prst="rect">
            <a:avLst/>
          </a:prstGeom>
          <a:noFill/>
        </p:spPr>
        <p:txBody>
          <a:bodyPr wrap="square" rtlCol="0">
            <a:spAutoFit/>
          </a:bodyPr>
          <a:lstStyle/>
          <a:p>
            <a:r>
              <a:rPr lang="en-US" sz="1700"/>
              <a:t>Smart Cameras</a:t>
            </a:r>
          </a:p>
        </p:txBody>
      </p:sp>
      <p:sp>
        <p:nvSpPr>
          <p:cNvPr id="36" name="TextBox 35"/>
          <p:cNvSpPr txBox="1"/>
          <p:nvPr/>
        </p:nvSpPr>
        <p:spPr>
          <a:xfrm>
            <a:off x="6553200" y="4800600"/>
            <a:ext cx="2438400" cy="615553"/>
          </a:xfrm>
          <a:prstGeom prst="rect">
            <a:avLst/>
          </a:prstGeom>
          <a:noFill/>
        </p:spPr>
        <p:txBody>
          <a:bodyPr wrap="square" rtlCol="0">
            <a:spAutoFit/>
          </a:bodyPr>
          <a:lstStyle/>
          <a:p>
            <a:r>
              <a:rPr lang="en-US" sz="1700"/>
              <a:t>Bar Code Readers </a:t>
            </a:r>
            <a:br>
              <a:rPr lang="en-US" sz="1700"/>
            </a:br>
            <a:r>
              <a:rPr lang="en-US" sz="1700"/>
              <a:t>and 2D Scanners</a:t>
            </a:r>
          </a:p>
        </p:txBody>
      </p:sp>
      <p:sp>
        <p:nvSpPr>
          <p:cNvPr id="38" name="Chevron 37"/>
          <p:cNvSpPr/>
          <p:nvPr/>
        </p:nvSpPr>
        <p:spPr>
          <a:xfrm>
            <a:off x="6275832" y="1752600"/>
            <a:ext cx="277368" cy="228600"/>
          </a:xfrm>
          <a:prstGeom prst="chevron">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9" name="Chevron 38"/>
          <p:cNvSpPr/>
          <p:nvPr/>
        </p:nvSpPr>
        <p:spPr>
          <a:xfrm>
            <a:off x="6275832" y="2971800"/>
            <a:ext cx="277368" cy="228600"/>
          </a:xfrm>
          <a:prstGeom prst="chevron">
            <a:avLst/>
          </a:prstGeom>
          <a:solidFill>
            <a:srgbClr val="65BF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0" name="Chevron 39"/>
          <p:cNvSpPr/>
          <p:nvPr/>
        </p:nvSpPr>
        <p:spPr>
          <a:xfrm>
            <a:off x="6248400" y="3886200"/>
            <a:ext cx="277368" cy="228600"/>
          </a:xfrm>
          <a:prstGeom prst="chevron">
            <a:avLst/>
          </a:prstGeom>
          <a:solidFill>
            <a:srgbClr val="F7B30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1" name="Chevron 40"/>
          <p:cNvSpPr/>
          <p:nvPr/>
        </p:nvSpPr>
        <p:spPr>
          <a:xfrm>
            <a:off x="6248400" y="4953000"/>
            <a:ext cx="277368" cy="228600"/>
          </a:xfrm>
          <a:prstGeom prst="chevron">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D1D265-1C55-0540-8DA4-6EF2394AFAA8}"/>
              </a:ext>
            </a:extLst>
          </p:cNvPr>
          <p:cNvSpPr/>
          <p:nvPr/>
        </p:nvSpPr>
        <p:spPr>
          <a:xfrm>
            <a:off x="0" y="1447800"/>
            <a:ext cx="9144000" cy="4943856"/>
          </a:xfrm>
          <a:prstGeom prst="rect">
            <a:avLst/>
          </a:prstGeom>
          <a:solidFill>
            <a:schemeClr val="accent3">
              <a:lumMod val="40000"/>
              <a:lumOff val="60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814E1C27-9061-0240-B2FC-8BBA84F4B5C2}"/>
              </a:ext>
            </a:extLst>
          </p:cNvPr>
          <p:cNvCxnSpPr/>
          <p:nvPr/>
        </p:nvCxnSpPr>
        <p:spPr>
          <a:xfrm>
            <a:off x="0" y="1447800"/>
            <a:ext cx="9144000" cy="0"/>
          </a:xfrm>
          <a:prstGeom prst="line">
            <a:avLst/>
          </a:prstGeom>
          <a:ln>
            <a:solidFill>
              <a:srgbClr val="65BF0B"/>
            </a:solidFil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759F27C1-F5AB-5A4C-A137-F1E4390D2830}" type="slidenum">
              <a:rPr/>
              <a:pPr/>
              <a:t>14</a:t>
            </a:fld>
            <a:endParaRPr lang="en-US"/>
          </a:p>
        </p:txBody>
      </p:sp>
      <p:sp>
        <p:nvSpPr>
          <p:cNvPr id="10" name="Title 1">
            <a:extLst>
              <a:ext uri="{FF2B5EF4-FFF2-40B4-BE49-F238E27FC236}">
                <a16:creationId xmlns:a16="http://schemas.microsoft.com/office/drawing/2014/main" id="{BD61F586-B566-004E-9870-7A6DAFA636DD}"/>
              </a:ext>
            </a:extLst>
          </p:cNvPr>
          <p:cNvSpPr txBox="1">
            <a:spLocks/>
          </p:cNvSpPr>
          <p:nvPr/>
        </p:nvSpPr>
        <p:spPr>
          <a:xfrm>
            <a:off x="304800" y="685800"/>
            <a:ext cx="8534400" cy="85954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a:solidFill>
                  <a:schemeClr val="tx1">
                    <a:lumMod val="65000"/>
                    <a:lumOff val="35000"/>
                  </a:schemeClr>
                </a:solidFill>
                <a:latin typeface="Tahoma"/>
                <a:ea typeface="+mj-ea"/>
                <a:cs typeface="Tahoma"/>
              </a:defRPr>
            </a:lvl1pPr>
          </a:lstStyle>
          <a:p>
            <a:r>
              <a:rPr lang="en-US" sz="2300" b="1" i="1" dirty="0">
                <a:solidFill>
                  <a:srgbClr val="000090"/>
                </a:solidFill>
              </a:rPr>
              <a:t>See the future, today, next door.</a:t>
            </a:r>
          </a:p>
        </p:txBody>
      </p:sp>
      <p:sp>
        <p:nvSpPr>
          <p:cNvPr id="8" name="Title 7">
            <a:extLst>
              <a:ext uri="{FF2B5EF4-FFF2-40B4-BE49-F238E27FC236}">
                <a16:creationId xmlns:a16="http://schemas.microsoft.com/office/drawing/2014/main" id="{FF175939-8A03-0C46-AD84-D235E7D817FC}"/>
              </a:ext>
            </a:extLst>
          </p:cNvPr>
          <p:cNvSpPr>
            <a:spLocks noGrp="1"/>
          </p:cNvSpPr>
          <p:nvPr>
            <p:ph type="title"/>
          </p:nvPr>
        </p:nvSpPr>
        <p:spPr>
          <a:xfrm>
            <a:off x="304800" y="274638"/>
            <a:ext cx="8229600" cy="411162"/>
          </a:xfrm>
        </p:spPr>
        <p:txBody>
          <a:bodyPr>
            <a:normAutofit fontScale="90000"/>
          </a:bodyPr>
          <a:lstStyle/>
          <a:p>
            <a:r>
              <a:rPr lang="en-US" dirty="0"/>
              <a:t>The Future </a:t>
            </a:r>
          </a:p>
        </p:txBody>
      </p:sp>
      <p:pic>
        <p:nvPicPr>
          <p:cNvPr id="6" name="Picture 5">
            <a:extLst>
              <a:ext uri="{FF2B5EF4-FFF2-40B4-BE49-F238E27FC236}">
                <a16:creationId xmlns:a16="http://schemas.microsoft.com/office/drawing/2014/main" id="{7677C747-59C8-5643-AABE-F87172198D3C}"/>
              </a:ext>
            </a:extLst>
          </p:cNvPr>
          <p:cNvPicPr>
            <a:picLocks noChangeAspect="1"/>
          </p:cNvPicPr>
          <p:nvPr/>
        </p:nvPicPr>
        <p:blipFill>
          <a:blip r:embed="rId2"/>
          <a:stretch>
            <a:fillRect/>
          </a:stretch>
        </p:blipFill>
        <p:spPr>
          <a:xfrm>
            <a:off x="1600200" y="1726946"/>
            <a:ext cx="5781896" cy="4445254"/>
          </a:xfrm>
          <a:prstGeom prst="rect">
            <a:avLst/>
          </a:prstGeom>
          <a:ln w="50800">
            <a:solidFill>
              <a:schemeClr val="bg1">
                <a:lumMod val="65000"/>
              </a:schemeClr>
            </a:solidFill>
          </a:ln>
          <a:effectLst>
            <a:outerShdw blurRad="114300" dist="266700" dir="2400000" sx="96000" sy="96000" algn="ctr" rotWithShape="0">
              <a:schemeClr val="bg1">
                <a:lumMod val="75000"/>
              </a:schemeClr>
            </a:outerShdw>
          </a:effectLst>
        </p:spPr>
      </p:pic>
    </p:spTree>
    <p:extLst>
      <p:ext uri="{BB962C8B-B14F-4D97-AF65-F5344CB8AC3E}">
        <p14:creationId xmlns:p14="http://schemas.microsoft.com/office/powerpoint/2010/main" val="113883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D1D265-1C55-0540-8DA4-6EF2394AFAA8}"/>
              </a:ext>
            </a:extLst>
          </p:cNvPr>
          <p:cNvSpPr/>
          <p:nvPr/>
        </p:nvSpPr>
        <p:spPr>
          <a:xfrm>
            <a:off x="0" y="1697748"/>
            <a:ext cx="9144000" cy="4693908"/>
          </a:xfrm>
          <a:prstGeom prst="rect">
            <a:avLst/>
          </a:prstGeom>
          <a:solidFill>
            <a:schemeClr val="accent3">
              <a:lumMod val="40000"/>
              <a:lumOff val="60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814E1C27-9061-0240-B2FC-8BBA84F4B5C2}"/>
              </a:ext>
            </a:extLst>
          </p:cNvPr>
          <p:cNvCxnSpPr/>
          <p:nvPr/>
        </p:nvCxnSpPr>
        <p:spPr>
          <a:xfrm>
            <a:off x="0" y="1676400"/>
            <a:ext cx="9144000" cy="0"/>
          </a:xfrm>
          <a:prstGeom prst="line">
            <a:avLst/>
          </a:prstGeom>
          <a:ln>
            <a:solidFill>
              <a:srgbClr val="65BF0B"/>
            </a:solidFil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759F27C1-F5AB-5A4C-A137-F1E4390D2830}" type="slidenum">
              <a:rPr/>
              <a:pPr/>
              <a:t>15</a:t>
            </a:fld>
            <a:endParaRPr lang="en-US"/>
          </a:p>
        </p:txBody>
      </p:sp>
      <p:sp>
        <p:nvSpPr>
          <p:cNvPr id="10" name="Title 1">
            <a:extLst>
              <a:ext uri="{FF2B5EF4-FFF2-40B4-BE49-F238E27FC236}">
                <a16:creationId xmlns:a16="http://schemas.microsoft.com/office/drawing/2014/main" id="{BD61F586-B566-004E-9870-7A6DAFA636DD}"/>
              </a:ext>
            </a:extLst>
          </p:cNvPr>
          <p:cNvSpPr txBox="1">
            <a:spLocks/>
          </p:cNvSpPr>
          <p:nvPr/>
        </p:nvSpPr>
        <p:spPr>
          <a:xfrm>
            <a:off x="304800" y="762000"/>
            <a:ext cx="8534400" cy="85954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a:solidFill>
                  <a:schemeClr val="tx1">
                    <a:lumMod val="65000"/>
                    <a:lumOff val="35000"/>
                  </a:schemeClr>
                </a:solidFill>
                <a:latin typeface="Tahoma"/>
                <a:ea typeface="+mj-ea"/>
                <a:cs typeface="Tahoma"/>
              </a:defRPr>
            </a:lvl1pPr>
          </a:lstStyle>
          <a:p>
            <a:r>
              <a:rPr lang="en-US" sz="1700" dirty="0"/>
              <a:t>How far can smart cameras go?  Where is the new line between PC Based Vision and Smart Cameras?  </a:t>
            </a:r>
            <a:r>
              <a:rPr lang="en-US" sz="1700" b="1" i="1" dirty="0">
                <a:solidFill>
                  <a:srgbClr val="000090"/>
                </a:solidFill>
              </a:rPr>
              <a:t>The answer may surprise you.  </a:t>
            </a:r>
          </a:p>
        </p:txBody>
      </p:sp>
      <p:sp>
        <p:nvSpPr>
          <p:cNvPr id="8" name="Title 7">
            <a:extLst>
              <a:ext uri="{FF2B5EF4-FFF2-40B4-BE49-F238E27FC236}">
                <a16:creationId xmlns:a16="http://schemas.microsoft.com/office/drawing/2014/main" id="{FF175939-8A03-0C46-AD84-D235E7D817FC}"/>
              </a:ext>
            </a:extLst>
          </p:cNvPr>
          <p:cNvSpPr>
            <a:spLocks noGrp="1"/>
          </p:cNvSpPr>
          <p:nvPr>
            <p:ph type="title"/>
          </p:nvPr>
        </p:nvSpPr>
        <p:spPr>
          <a:xfrm>
            <a:off x="304800" y="274638"/>
            <a:ext cx="8229600" cy="411162"/>
          </a:xfrm>
        </p:spPr>
        <p:txBody>
          <a:bodyPr>
            <a:normAutofit fontScale="90000"/>
          </a:bodyPr>
          <a:lstStyle/>
          <a:p>
            <a:r>
              <a:rPr lang="en-US" dirty="0"/>
              <a:t>Taking the Next Step</a:t>
            </a:r>
          </a:p>
        </p:txBody>
      </p:sp>
      <p:sp>
        <p:nvSpPr>
          <p:cNvPr id="12" name="TextBox 11">
            <a:extLst>
              <a:ext uri="{FF2B5EF4-FFF2-40B4-BE49-F238E27FC236}">
                <a16:creationId xmlns:a16="http://schemas.microsoft.com/office/drawing/2014/main" id="{27E57484-F7F3-4B42-8165-404EA2F7DF71}"/>
              </a:ext>
            </a:extLst>
          </p:cNvPr>
          <p:cNvSpPr txBox="1"/>
          <p:nvPr/>
        </p:nvSpPr>
        <p:spPr>
          <a:xfrm>
            <a:off x="365312" y="1905000"/>
            <a:ext cx="4054288" cy="2554545"/>
          </a:xfrm>
          <a:prstGeom prst="rect">
            <a:avLst/>
          </a:prstGeom>
          <a:noFill/>
        </p:spPr>
        <p:txBody>
          <a:bodyPr wrap="square" rtlCol="0">
            <a:spAutoFit/>
          </a:bodyPr>
          <a:lstStyle/>
          <a:p>
            <a:r>
              <a:rPr lang="en-US" sz="1600" dirty="0"/>
              <a:t>With modern methods the entire machine control electrical cabinet can go where the Smart Camera lives today. With insightful </a:t>
            </a:r>
            <a:br>
              <a:rPr lang="en-US" sz="1600" dirty="0"/>
            </a:br>
            <a:r>
              <a:rPr lang="en-US" sz="1600" dirty="0"/>
              <a:t>re-organization of all of the systems required to control machines and coordinate Vision decisions, such systems reduce by an order of magnitude the cabling required for machine control while greatly simplifying and accelerating development of new applications.  System reliability is also greatly enhanced.</a:t>
            </a:r>
          </a:p>
        </p:txBody>
      </p:sp>
      <p:sp>
        <p:nvSpPr>
          <p:cNvPr id="13" name="TextBox 12">
            <a:extLst>
              <a:ext uri="{FF2B5EF4-FFF2-40B4-BE49-F238E27FC236}">
                <a16:creationId xmlns:a16="http://schemas.microsoft.com/office/drawing/2014/main" id="{058FD396-300E-6C44-8442-91AC17C2C179}"/>
              </a:ext>
            </a:extLst>
          </p:cNvPr>
          <p:cNvSpPr txBox="1"/>
          <p:nvPr/>
        </p:nvSpPr>
        <p:spPr>
          <a:xfrm>
            <a:off x="4800600" y="1905000"/>
            <a:ext cx="3962400" cy="4031873"/>
          </a:xfrm>
          <a:prstGeom prst="rect">
            <a:avLst/>
          </a:prstGeom>
          <a:noFill/>
        </p:spPr>
        <p:txBody>
          <a:bodyPr wrap="square" rtlCol="0">
            <a:spAutoFit/>
          </a:bodyPr>
          <a:lstStyle/>
          <a:p>
            <a:pPr>
              <a:spcBef>
                <a:spcPts val="600"/>
              </a:spcBef>
              <a:buClr>
                <a:schemeClr val="bg1">
                  <a:lumMod val="75000"/>
                </a:schemeClr>
              </a:buClr>
            </a:pPr>
            <a:r>
              <a:rPr lang="en-US" sz="1600" dirty="0"/>
              <a:t>Benefits include completely deterministic machine behavior with timing coordination of 1 </a:t>
            </a:r>
            <a:r>
              <a:rPr lang="en-US" sz="1600" dirty="0" err="1"/>
              <a:t>uS</a:t>
            </a:r>
            <a:r>
              <a:rPr lang="en-US" sz="1600" dirty="0"/>
              <a:t> maintained throughout large machines measuring over 100 meters which incorporate multiple high speed, high resolution cameras via 10GigE and USB3.  Control of such systems is now possible in a platform contained in an IP67 housing, powered via </a:t>
            </a:r>
            <a:r>
              <a:rPr lang="en-US" sz="1600" dirty="0" err="1"/>
              <a:t>PoE</a:t>
            </a:r>
            <a:r>
              <a:rPr lang="en-US" sz="1600" dirty="0"/>
              <a:t>, which combines Xeon class server cores, GPUs, and an embedded PLC master. Open architecture, code free deployment incorporating algorithms from multiple vendors and sources is described.  Systems that deploy like Smart Cameras but pack the power of servers will become the new normal.</a:t>
            </a:r>
          </a:p>
        </p:txBody>
      </p:sp>
    </p:spTree>
    <p:extLst>
      <p:ext uri="{BB962C8B-B14F-4D97-AF65-F5344CB8AC3E}">
        <p14:creationId xmlns:p14="http://schemas.microsoft.com/office/powerpoint/2010/main" val="214387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D1D265-1C55-0540-8DA4-6EF2394AFAA8}"/>
              </a:ext>
            </a:extLst>
          </p:cNvPr>
          <p:cNvSpPr/>
          <p:nvPr/>
        </p:nvSpPr>
        <p:spPr>
          <a:xfrm>
            <a:off x="0" y="762000"/>
            <a:ext cx="9144000" cy="5629656"/>
          </a:xfrm>
          <a:prstGeom prst="rect">
            <a:avLst/>
          </a:prstGeom>
          <a:solidFill>
            <a:schemeClr val="accent3">
              <a:lumMod val="40000"/>
              <a:lumOff val="60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759F27C1-F5AB-5A4C-A137-F1E4390D2830}" type="slidenum">
              <a:rPr/>
              <a:pPr/>
              <a:t>16</a:t>
            </a:fld>
            <a:endParaRPr lang="en-US"/>
          </a:p>
        </p:txBody>
      </p:sp>
      <p:sp>
        <p:nvSpPr>
          <p:cNvPr id="8" name="Title 7">
            <a:extLst>
              <a:ext uri="{FF2B5EF4-FFF2-40B4-BE49-F238E27FC236}">
                <a16:creationId xmlns:a16="http://schemas.microsoft.com/office/drawing/2014/main" id="{FF175939-8A03-0C46-AD84-D235E7D817FC}"/>
              </a:ext>
            </a:extLst>
          </p:cNvPr>
          <p:cNvSpPr>
            <a:spLocks noGrp="1"/>
          </p:cNvSpPr>
          <p:nvPr>
            <p:ph type="title"/>
          </p:nvPr>
        </p:nvSpPr>
        <p:spPr>
          <a:xfrm>
            <a:off x="304800" y="274638"/>
            <a:ext cx="8229600" cy="411162"/>
          </a:xfrm>
        </p:spPr>
        <p:txBody>
          <a:bodyPr>
            <a:normAutofit fontScale="90000"/>
          </a:bodyPr>
          <a:lstStyle/>
          <a:p>
            <a:r>
              <a:rPr lang="en-US" dirty="0"/>
              <a:t>What Drove Our Thinking: </a:t>
            </a:r>
          </a:p>
        </p:txBody>
      </p:sp>
      <p:sp>
        <p:nvSpPr>
          <p:cNvPr id="12" name="TextBox 11">
            <a:extLst>
              <a:ext uri="{FF2B5EF4-FFF2-40B4-BE49-F238E27FC236}">
                <a16:creationId xmlns:a16="http://schemas.microsoft.com/office/drawing/2014/main" id="{27E57484-F7F3-4B42-8165-404EA2F7DF71}"/>
              </a:ext>
            </a:extLst>
          </p:cNvPr>
          <p:cNvSpPr txBox="1"/>
          <p:nvPr/>
        </p:nvSpPr>
        <p:spPr>
          <a:xfrm>
            <a:off x="381000" y="1143000"/>
            <a:ext cx="5883088" cy="2492990"/>
          </a:xfrm>
          <a:prstGeom prst="rect">
            <a:avLst/>
          </a:prstGeom>
          <a:noFill/>
        </p:spPr>
        <p:txBody>
          <a:bodyPr wrap="square" rtlCol="0">
            <a:spAutoFit/>
          </a:bodyPr>
          <a:lstStyle/>
          <a:p>
            <a:pPr marL="285750" indent="-285750">
              <a:spcBef>
                <a:spcPts val="1200"/>
              </a:spcBef>
              <a:buClr>
                <a:schemeClr val="bg1">
                  <a:lumMod val="75000"/>
                </a:schemeClr>
              </a:buClr>
              <a:buFont typeface="Wingdings" pitchFamily="2" charset="2"/>
              <a:buChar char="§"/>
            </a:pPr>
            <a:r>
              <a:rPr lang="en-US" dirty="0">
                <a:solidFill>
                  <a:srgbClr val="000090"/>
                </a:solidFill>
              </a:rPr>
              <a:t>More Capable MV Systems Address More Applications</a:t>
            </a:r>
          </a:p>
          <a:p>
            <a:pPr marL="285750" indent="-285750">
              <a:spcBef>
                <a:spcPts val="1200"/>
              </a:spcBef>
              <a:buClr>
                <a:schemeClr val="bg1">
                  <a:lumMod val="75000"/>
                </a:schemeClr>
              </a:buClr>
              <a:buFont typeface="Wingdings" pitchFamily="2" charset="2"/>
              <a:buChar char="§"/>
            </a:pPr>
            <a:r>
              <a:rPr lang="en-US" dirty="0">
                <a:solidFill>
                  <a:srgbClr val="000090"/>
                </a:solidFill>
              </a:rPr>
              <a:t>MV Applications are Highly Labor Intensive</a:t>
            </a:r>
          </a:p>
          <a:p>
            <a:pPr marL="285750" indent="-285750">
              <a:spcBef>
                <a:spcPts val="1200"/>
              </a:spcBef>
              <a:buClr>
                <a:schemeClr val="bg1">
                  <a:lumMod val="75000"/>
                </a:schemeClr>
              </a:buClr>
              <a:buFont typeface="Wingdings" pitchFamily="2" charset="2"/>
              <a:buChar char="§"/>
            </a:pPr>
            <a:r>
              <a:rPr lang="en-US" dirty="0">
                <a:solidFill>
                  <a:srgbClr val="000090"/>
                </a:solidFill>
              </a:rPr>
              <a:t>The MV Market has progressed slower than expected</a:t>
            </a:r>
          </a:p>
          <a:p>
            <a:pPr marL="285750" indent="-285750">
              <a:spcBef>
                <a:spcPts val="1200"/>
              </a:spcBef>
              <a:buClr>
                <a:schemeClr val="bg1">
                  <a:lumMod val="75000"/>
                </a:schemeClr>
              </a:buClr>
              <a:buFont typeface="Wingdings" pitchFamily="2" charset="2"/>
              <a:buChar char="§"/>
            </a:pPr>
            <a:r>
              <a:rPr lang="en-US" dirty="0">
                <a:solidFill>
                  <a:srgbClr val="000090"/>
                </a:solidFill>
              </a:rPr>
              <a:t>The MV Market is an Extreme Example of a complex market whose progress is gated by a large number of technologies, all of which must progress for substantial progress</a:t>
            </a:r>
          </a:p>
        </p:txBody>
      </p:sp>
    </p:spTree>
    <p:extLst>
      <p:ext uri="{BB962C8B-B14F-4D97-AF65-F5344CB8AC3E}">
        <p14:creationId xmlns:p14="http://schemas.microsoft.com/office/powerpoint/2010/main" val="3286425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0" y="779500"/>
            <a:ext cx="4572000" cy="5612156"/>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953000" y="3745945"/>
            <a:ext cx="3962400" cy="2426255"/>
          </a:xfrm>
          <a:prstGeom prst="rect">
            <a:avLst/>
          </a:prstGeom>
          <a:solidFill>
            <a:schemeClr val="bg1"/>
          </a:solidFill>
          <a:ln>
            <a:noFill/>
          </a:ln>
          <a:effectLst>
            <a:outerShdw blurRad="40000" dist="61087" dir="2040000" sx="103000" sy="10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320"/>
            <a:ext cx="8534400" cy="411162"/>
          </a:xfrm>
        </p:spPr>
        <p:txBody>
          <a:bodyPr>
            <a:noAutofit/>
          </a:bodyPr>
          <a:lstStyle/>
          <a:p>
            <a:r>
              <a:rPr lang="en-US" sz="2100"/>
              <a:t>The Machine Vision Market has Progressed Slower than Expected</a:t>
            </a:r>
          </a:p>
        </p:txBody>
      </p:sp>
      <p:sp>
        <p:nvSpPr>
          <p:cNvPr id="4" name="Slide Number Placeholder 3"/>
          <p:cNvSpPr>
            <a:spLocks noGrp="1"/>
          </p:cNvSpPr>
          <p:nvPr>
            <p:ph type="sldNum" sz="quarter" idx="12"/>
          </p:nvPr>
        </p:nvSpPr>
        <p:spPr/>
        <p:txBody>
          <a:bodyPr/>
          <a:lstStyle/>
          <a:p>
            <a:fld id="{759F27C1-F5AB-5A4C-A137-F1E4390D2830}" type="slidenum">
              <a:rPr lang="en-US"/>
              <a:pPr/>
              <a:t>17</a:t>
            </a:fld>
            <a:endParaRPr lang="en-US"/>
          </a:p>
        </p:txBody>
      </p:sp>
      <p:sp>
        <p:nvSpPr>
          <p:cNvPr id="5" name="TextBox 4"/>
          <p:cNvSpPr txBox="1"/>
          <p:nvPr/>
        </p:nvSpPr>
        <p:spPr>
          <a:xfrm>
            <a:off x="457200" y="914400"/>
            <a:ext cx="3733800" cy="2923878"/>
          </a:xfrm>
          <a:prstGeom prst="rect">
            <a:avLst/>
          </a:prstGeom>
          <a:noFill/>
        </p:spPr>
        <p:txBody>
          <a:bodyPr wrap="square" rtlCol="0">
            <a:spAutoFit/>
          </a:bodyPr>
          <a:lstStyle/>
          <a:p>
            <a:r>
              <a:rPr lang="en-US" sz="1400" b="1" dirty="0">
                <a:solidFill>
                  <a:schemeClr val="tx2"/>
                </a:solidFill>
              </a:rPr>
              <a:t>Industries whose progress requires advancements in multiple independent capabilities change rarely, but suddenly…</a:t>
            </a:r>
          </a:p>
          <a:p>
            <a:pPr>
              <a:spcBef>
                <a:spcPts val="600"/>
              </a:spcBef>
            </a:pPr>
            <a:r>
              <a:rPr lang="en-US" sz="1400" b="1" dirty="0">
                <a:solidFill>
                  <a:schemeClr val="tx2"/>
                </a:solidFill>
              </a:rPr>
              <a:t>Capability and performance increase and costs fall in all industries over time</a:t>
            </a:r>
          </a:p>
          <a:p>
            <a:pPr>
              <a:spcBef>
                <a:spcPts val="1200"/>
              </a:spcBef>
            </a:pPr>
            <a:r>
              <a:rPr lang="en-US" sz="1400" dirty="0"/>
              <a:t>When steady improvements one key attribute are possible and sufficient to drive the economics of an industry, progress is smooth as shown by the effect of continuous reduction in transistor size for digital electronics.</a:t>
            </a:r>
          </a:p>
          <a:p>
            <a:pPr>
              <a:spcBef>
                <a:spcPts val="2400"/>
              </a:spcBef>
            </a:pPr>
            <a:endParaRPr lang="en-US" sz="1400" dirty="0"/>
          </a:p>
        </p:txBody>
      </p:sp>
      <p:sp>
        <p:nvSpPr>
          <p:cNvPr id="9" name="TextBox 8"/>
          <p:cNvSpPr txBox="1"/>
          <p:nvPr/>
        </p:nvSpPr>
        <p:spPr>
          <a:xfrm>
            <a:off x="457200" y="3471446"/>
            <a:ext cx="2895600" cy="338554"/>
          </a:xfrm>
          <a:prstGeom prst="rect">
            <a:avLst/>
          </a:prstGeom>
          <a:noFill/>
        </p:spPr>
        <p:txBody>
          <a:bodyPr wrap="square" rtlCol="0">
            <a:spAutoFit/>
          </a:bodyPr>
          <a:lstStyle/>
          <a:p>
            <a:r>
              <a:rPr lang="en-US" sz="1600">
                <a:solidFill>
                  <a:schemeClr val="accent3">
                    <a:lumMod val="75000"/>
                  </a:schemeClr>
                </a:solidFill>
              </a:rPr>
              <a:t>Semiconductors, Moore’s Law</a:t>
            </a:r>
          </a:p>
        </p:txBody>
      </p:sp>
      <p:sp>
        <p:nvSpPr>
          <p:cNvPr id="14" name="TextBox 13"/>
          <p:cNvSpPr txBox="1"/>
          <p:nvPr/>
        </p:nvSpPr>
        <p:spPr>
          <a:xfrm>
            <a:off x="4953000" y="838200"/>
            <a:ext cx="4114800" cy="2831545"/>
          </a:xfrm>
          <a:prstGeom prst="rect">
            <a:avLst/>
          </a:prstGeom>
          <a:noFill/>
        </p:spPr>
        <p:txBody>
          <a:bodyPr wrap="square" rtlCol="0">
            <a:spAutoFit/>
          </a:bodyPr>
          <a:lstStyle/>
          <a:p>
            <a:r>
              <a:rPr lang="en-US" sz="1400" dirty="0"/>
              <a:t>Industries progress in a stepwise manner when simultaneous advances of multiple enabling technologies are necessary to substantially change their scope and economics. Rapid transformations occur in these markets when changes in multiple enabling technologies are all present creating Critical Thresholds of Elegance.</a:t>
            </a:r>
          </a:p>
          <a:p>
            <a:pPr>
              <a:spcBef>
                <a:spcPts val="1200"/>
              </a:spcBef>
            </a:pPr>
            <a:r>
              <a:rPr lang="en-US" sz="1400" dirty="0"/>
              <a:t>Progress of cellular phones to smart phones depended on advancements in several orthogonal areas: Batteries, Analog Power Semiconductors, Network Standards, Software, and Capital Investment in Infrastructure.</a:t>
            </a:r>
          </a:p>
        </p:txBody>
      </p:sp>
      <p:pic>
        <p:nvPicPr>
          <p:cNvPr id="15" name="Picture 14" descr="cell_smart_Pone step_chart.jpg"/>
          <p:cNvPicPr>
            <a:picLocks noChangeAspect="1"/>
          </p:cNvPicPr>
          <p:nvPr/>
        </p:nvPicPr>
        <p:blipFill>
          <a:blip r:embed="rId3"/>
          <a:stretch>
            <a:fillRect/>
          </a:stretch>
        </p:blipFill>
        <p:spPr>
          <a:xfrm>
            <a:off x="5492077" y="3823772"/>
            <a:ext cx="2884246" cy="2254728"/>
          </a:xfrm>
          <a:prstGeom prst="rect">
            <a:avLst/>
          </a:prstGeom>
        </p:spPr>
      </p:pic>
      <p:sp>
        <p:nvSpPr>
          <p:cNvPr id="19" name="TextBox 18"/>
          <p:cNvSpPr txBox="1"/>
          <p:nvPr/>
        </p:nvSpPr>
        <p:spPr>
          <a:xfrm>
            <a:off x="7718340" y="4267200"/>
            <a:ext cx="968460" cy="646331"/>
          </a:xfrm>
          <a:prstGeom prst="rect">
            <a:avLst/>
          </a:prstGeom>
          <a:noFill/>
        </p:spPr>
        <p:txBody>
          <a:bodyPr wrap="square" rtlCol="0">
            <a:spAutoFit/>
          </a:bodyPr>
          <a:lstStyle/>
          <a:p>
            <a:r>
              <a:rPr lang="en-US" sz="1200">
                <a:solidFill>
                  <a:srgbClr val="000090"/>
                </a:solidFill>
              </a:rPr>
              <a:t>Critical Thresholds </a:t>
            </a:r>
            <a:br>
              <a:rPr lang="en-US" sz="1200">
                <a:solidFill>
                  <a:srgbClr val="000090"/>
                </a:solidFill>
              </a:rPr>
            </a:br>
            <a:r>
              <a:rPr lang="en-US" sz="1200">
                <a:solidFill>
                  <a:srgbClr val="000090"/>
                </a:solidFill>
              </a:rPr>
              <a:t>of Elegance</a:t>
            </a:r>
          </a:p>
        </p:txBody>
      </p:sp>
      <p:pic>
        <p:nvPicPr>
          <p:cNvPr id="17" name="Picture 16" descr="moores law chart.jpg"/>
          <p:cNvPicPr>
            <a:picLocks noChangeAspect="1"/>
          </p:cNvPicPr>
          <p:nvPr/>
        </p:nvPicPr>
        <p:blipFill>
          <a:blip r:embed="rId4"/>
          <a:srcRect b="6142"/>
          <a:stretch>
            <a:fillRect/>
          </a:stretch>
        </p:blipFill>
        <p:spPr>
          <a:xfrm>
            <a:off x="457199" y="3922776"/>
            <a:ext cx="3531711" cy="24688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94944"/>
            <a:ext cx="4572000" cy="569671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81000" y="2176046"/>
            <a:ext cx="3810000" cy="3996154"/>
          </a:xfrm>
          <a:prstGeom prst="rect">
            <a:avLst/>
          </a:prstGeom>
          <a:solidFill>
            <a:schemeClr val="bg1"/>
          </a:solidFill>
          <a:ln>
            <a:noFill/>
          </a:ln>
          <a:effectLst>
            <a:outerShdw blurRad="40000" dist="61087" dir="2040000" sx="103000" sy="10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Progress_chart.jpg"/>
          <p:cNvPicPr>
            <a:picLocks noChangeAspect="1"/>
          </p:cNvPicPr>
          <p:nvPr/>
        </p:nvPicPr>
        <p:blipFill>
          <a:blip r:embed="rId3"/>
          <a:srcRect l="19625" b="20315"/>
          <a:stretch>
            <a:fillRect/>
          </a:stretch>
        </p:blipFill>
        <p:spPr>
          <a:xfrm>
            <a:off x="533400" y="2310415"/>
            <a:ext cx="3581400" cy="3633185"/>
          </a:xfrm>
          <a:prstGeom prst="rect">
            <a:avLst/>
          </a:prstGeom>
        </p:spPr>
      </p:pic>
      <p:sp>
        <p:nvSpPr>
          <p:cNvPr id="2" name="Title 1"/>
          <p:cNvSpPr>
            <a:spLocks noGrp="1"/>
          </p:cNvSpPr>
          <p:nvPr>
            <p:ph type="title"/>
          </p:nvPr>
        </p:nvSpPr>
        <p:spPr>
          <a:xfrm>
            <a:off x="304800" y="274638"/>
            <a:ext cx="8229600" cy="411162"/>
          </a:xfrm>
        </p:spPr>
        <p:txBody>
          <a:bodyPr>
            <a:normAutofit fontScale="90000"/>
          </a:bodyPr>
          <a:lstStyle/>
          <a:p>
            <a:r>
              <a:rPr lang="en-US"/>
              <a:t>The Machine Vision Market is an Extreme Example</a:t>
            </a:r>
          </a:p>
        </p:txBody>
      </p:sp>
      <p:sp>
        <p:nvSpPr>
          <p:cNvPr id="4" name="Slide Number Placeholder 3"/>
          <p:cNvSpPr>
            <a:spLocks noGrp="1"/>
          </p:cNvSpPr>
          <p:nvPr>
            <p:ph type="sldNum" sz="quarter" idx="12"/>
          </p:nvPr>
        </p:nvSpPr>
        <p:spPr/>
        <p:txBody>
          <a:bodyPr/>
          <a:lstStyle/>
          <a:p>
            <a:fld id="{759F27C1-F5AB-5A4C-A137-F1E4390D2830}" type="slidenum">
              <a:rPr lang="en-US"/>
              <a:pPr/>
              <a:t>18</a:t>
            </a:fld>
            <a:endParaRPr lang="en-US"/>
          </a:p>
        </p:txBody>
      </p:sp>
      <p:sp>
        <p:nvSpPr>
          <p:cNvPr id="9" name="TextBox 8"/>
          <p:cNvSpPr txBox="1"/>
          <p:nvPr/>
        </p:nvSpPr>
        <p:spPr>
          <a:xfrm>
            <a:off x="457200" y="5864423"/>
            <a:ext cx="3505200" cy="307777"/>
          </a:xfrm>
          <a:prstGeom prst="rect">
            <a:avLst/>
          </a:prstGeom>
          <a:noFill/>
        </p:spPr>
        <p:txBody>
          <a:bodyPr wrap="square" rtlCol="0">
            <a:spAutoFit/>
          </a:bodyPr>
          <a:lstStyle/>
          <a:p>
            <a:pPr algn="ctr"/>
            <a:r>
              <a:rPr lang="en-US" sz="1400">
                <a:solidFill>
                  <a:schemeClr val="bg1">
                    <a:lumMod val="65000"/>
                  </a:schemeClr>
                </a:solidFill>
              </a:rPr>
              <a:t>Decades</a:t>
            </a:r>
          </a:p>
        </p:txBody>
      </p:sp>
      <p:sp>
        <p:nvSpPr>
          <p:cNvPr id="7" name="TextBox 6"/>
          <p:cNvSpPr txBox="1"/>
          <p:nvPr/>
        </p:nvSpPr>
        <p:spPr>
          <a:xfrm>
            <a:off x="381000" y="838201"/>
            <a:ext cx="3581400" cy="1077218"/>
          </a:xfrm>
          <a:prstGeom prst="rect">
            <a:avLst/>
          </a:prstGeom>
          <a:noFill/>
        </p:spPr>
        <p:txBody>
          <a:bodyPr wrap="square" rtlCol="0">
            <a:spAutoFit/>
          </a:bodyPr>
          <a:lstStyle/>
          <a:p>
            <a:pPr>
              <a:spcBef>
                <a:spcPts val="2400"/>
              </a:spcBef>
            </a:pPr>
            <a:r>
              <a:rPr lang="en-US" sz="1600">
                <a:solidFill>
                  <a:srgbClr val="000090"/>
                </a:solidFill>
              </a:rPr>
              <a:t>Progress of the Machine Vision Industry has been stalled for a very long time since progress was required in several essential enabling technologies.</a:t>
            </a:r>
          </a:p>
        </p:txBody>
      </p:sp>
      <p:sp>
        <p:nvSpPr>
          <p:cNvPr id="10" name="TextBox 9"/>
          <p:cNvSpPr txBox="1"/>
          <p:nvPr/>
        </p:nvSpPr>
        <p:spPr>
          <a:xfrm>
            <a:off x="609600" y="2514600"/>
            <a:ext cx="990600" cy="307777"/>
          </a:xfrm>
          <a:prstGeom prst="rect">
            <a:avLst/>
          </a:prstGeom>
          <a:noFill/>
        </p:spPr>
        <p:txBody>
          <a:bodyPr wrap="square" rtlCol="0">
            <a:spAutoFit/>
          </a:bodyPr>
          <a:lstStyle/>
          <a:p>
            <a:r>
              <a:rPr lang="en-US" sz="1400">
                <a:solidFill>
                  <a:schemeClr val="bg1">
                    <a:lumMod val="65000"/>
                  </a:schemeClr>
                </a:solidFill>
              </a:rPr>
              <a:t>Progress</a:t>
            </a:r>
          </a:p>
        </p:txBody>
      </p:sp>
      <p:sp>
        <p:nvSpPr>
          <p:cNvPr id="12" name="TextBox 11"/>
          <p:cNvSpPr txBox="1"/>
          <p:nvPr/>
        </p:nvSpPr>
        <p:spPr>
          <a:xfrm>
            <a:off x="4876800" y="990600"/>
            <a:ext cx="1905000" cy="4431981"/>
          </a:xfrm>
          <a:prstGeom prst="rect">
            <a:avLst/>
          </a:prstGeom>
          <a:noFill/>
        </p:spPr>
        <p:txBody>
          <a:bodyPr wrap="square" rtlCol="0">
            <a:noAutofit/>
          </a:bodyPr>
          <a:lstStyle/>
          <a:p>
            <a:r>
              <a:rPr lang="en-US" sz="1400">
                <a:solidFill>
                  <a:srgbClr val="000090"/>
                </a:solidFill>
              </a:rPr>
              <a:t>Networking</a:t>
            </a:r>
          </a:p>
          <a:p>
            <a:pPr>
              <a:spcBef>
                <a:spcPts val="1200"/>
              </a:spcBef>
            </a:pPr>
            <a:r>
              <a:rPr lang="en-US" sz="1400">
                <a:solidFill>
                  <a:srgbClr val="000090"/>
                </a:solidFill>
              </a:rPr>
              <a:t>Embedded Computers</a:t>
            </a:r>
          </a:p>
          <a:p>
            <a:pPr marL="182880" indent="-182880">
              <a:buClr>
                <a:schemeClr val="bg1">
                  <a:lumMod val="50000"/>
                </a:schemeClr>
              </a:buClr>
              <a:buFont typeface="Wingdings" charset="2"/>
              <a:buChar char="§"/>
            </a:pPr>
            <a:r>
              <a:rPr lang="en-US" sz="1200"/>
              <a:t>Rugged deployable outside electrical-cabinets</a:t>
            </a:r>
          </a:p>
          <a:p>
            <a:pPr marL="182880" indent="-182880">
              <a:buClr>
                <a:schemeClr val="bg1">
                  <a:lumMod val="50000"/>
                </a:schemeClr>
              </a:buClr>
              <a:buFont typeface="Wingdings" charset="2"/>
              <a:buChar char="§"/>
            </a:pPr>
            <a:r>
              <a:rPr lang="en-US" sz="1200"/>
              <a:t>Powerful POE in/out</a:t>
            </a:r>
          </a:p>
          <a:p>
            <a:pPr marL="182880" indent="-182880">
              <a:buClr>
                <a:schemeClr val="bg1">
                  <a:lumMod val="50000"/>
                </a:schemeClr>
              </a:buClr>
              <a:buFont typeface="Wingdings" charset="2"/>
              <a:buChar char="§"/>
            </a:pPr>
            <a:r>
              <a:rPr lang="en-US" sz="1200"/>
              <a:t>Internal/Switch DMA Engines</a:t>
            </a:r>
          </a:p>
          <a:p>
            <a:pPr marL="182880" indent="-182880">
              <a:buClr>
                <a:schemeClr val="bg1">
                  <a:lumMod val="50000"/>
                </a:schemeClr>
              </a:buClr>
              <a:buFont typeface="Wingdings" charset="2"/>
              <a:buChar char="§"/>
            </a:pPr>
            <a:r>
              <a:rPr lang="en-US" sz="1200"/>
              <a:t>Internal EHS PLC</a:t>
            </a:r>
          </a:p>
          <a:p>
            <a:pPr>
              <a:spcBef>
                <a:spcPts val="1200"/>
              </a:spcBef>
            </a:pPr>
            <a:r>
              <a:rPr lang="en-US" sz="1400">
                <a:solidFill>
                  <a:srgbClr val="000090"/>
                </a:solidFill>
              </a:rPr>
              <a:t>Wiring Reduction</a:t>
            </a:r>
          </a:p>
          <a:p>
            <a:pPr marL="182880" indent="-182880">
              <a:buClr>
                <a:schemeClr val="bg1">
                  <a:lumMod val="50000"/>
                </a:schemeClr>
              </a:buClr>
              <a:buFont typeface="Wingdings" charset="2"/>
              <a:buChar char="§"/>
            </a:pPr>
            <a:r>
              <a:rPr lang="en-US" sz="1200"/>
              <a:t>Power </a:t>
            </a:r>
          </a:p>
          <a:p>
            <a:pPr marL="182880" indent="-182880">
              <a:buClr>
                <a:schemeClr val="bg1">
                  <a:lumMod val="50000"/>
                </a:schemeClr>
              </a:buClr>
              <a:buFont typeface="Wingdings" charset="2"/>
              <a:buChar char="§"/>
            </a:pPr>
            <a:r>
              <a:rPr lang="en-US" sz="1200"/>
              <a:t>Images</a:t>
            </a:r>
          </a:p>
          <a:p>
            <a:pPr marL="182880" indent="-182880">
              <a:buClr>
                <a:schemeClr val="bg1">
                  <a:lumMod val="50000"/>
                </a:schemeClr>
              </a:buClr>
              <a:buFont typeface="Wingdings" charset="2"/>
              <a:buChar char="§"/>
            </a:pPr>
            <a:r>
              <a:rPr lang="en-US" sz="1200"/>
              <a:t>Trigger</a:t>
            </a:r>
          </a:p>
          <a:p>
            <a:pPr marL="182880" indent="-182880">
              <a:buClr>
                <a:schemeClr val="bg1">
                  <a:lumMod val="50000"/>
                </a:schemeClr>
              </a:buClr>
              <a:buFont typeface="Wingdings" charset="2"/>
              <a:buChar char="§"/>
            </a:pPr>
            <a:r>
              <a:rPr lang="en-US" sz="1200"/>
              <a:t>Communication</a:t>
            </a:r>
          </a:p>
          <a:p>
            <a:pPr marL="182880" indent="-182880">
              <a:buClr>
                <a:schemeClr val="bg1">
                  <a:lumMod val="50000"/>
                </a:schemeClr>
              </a:buClr>
              <a:buFont typeface="Wingdings" charset="2"/>
              <a:buChar char="§"/>
            </a:pPr>
            <a:r>
              <a:rPr lang="en-US" sz="1200"/>
              <a:t>Strobe</a:t>
            </a:r>
          </a:p>
          <a:p>
            <a:pPr>
              <a:spcBef>
                <a:spcPts val="1200"/>
              </a:spcBef>
            </a:pPr>
            <a:r>
              <a:rPr lang="en-US" sz="1400">
                <a:solidFill>
                  <a:srgbClr val="000090"/>
                </a:solidFill>
              </a:rPr>
              <a:t>Lighting</a:t>
            </a:r>
          </a:p>
          <a:p>
            <a:pPr marL="182880" indent="-182880">
              <a:buClr>
                <a:schemeClr val="bg1">
                  <a:lumMod val="50000"/>
                </a:schemeClr>
              </a:buClr>
              <a:buFont typeface="Wingdings" charset="2"/>
              <a:buChar char="§"/>
            </a:pPr>
            <a:r>
              <a:rPr lang="en-US" sz="1200"/>
              <a:t>LED</a:t>
            </a:r>
          </a:p>
          <a:p>
            <a:pPr marL="182880" indent="-182880">
              <a:buClr>
                <a:schemeClr val="bg1">
                  <a:lumMod val="50000"/>
                </a:schemeClr>
              </a:buClr>
              <a:buFont typeface="Wingdings" charset="2"/>
              <a:buChar char="§"/>
            </a:pPr>
            <a:r>
              <a:rPr lang="en-US" sz="1200"/>
              <a:t>Remote</a:t>
            </a:r>
          </a:p>
          <a:p>
            <a:pPr marL="182880" indent="-182880">
              <a:buClr>
                <a:schemeClr val="bg1">
                  <a:lumMod val="50000"/>
                </a:schemeClr>
              </a:buClr>
              <a:buFont typeface="Wingdings" charset="2"/>
              <a:buChar char="§"/>
            </a:pPr>
            <a:r>
              <a:rPr lang="en-US" sz="1200"/>
              <a:t>In-Camera</a:t>
            </a:r>
          </a:p>
          <a:p>
            <a:pPr marL="182880" indent="-182880">
              <a:buClr>
                <a:schemeClr val="bg1">
                  <a:lumMod val="50000"/>
                </a:schemeClr>
              </a:buClr>
              <a:buFont typeface="Wingdings" charset="2"/>
              <a:buChar char="§"/>
            </a:pPr>
            <a:endParaRPr lang="en-US" sz="1400"/>
          </a:p>
          <a:p>
            <a:pPr marL="182880" indent="-182880">
              <a:buClr>
                <a:schemeClr val="bg1">
                  <a:lumMod val="50000"/>
                </a:schemeClr>
              </a:buClr>
              <a:buFont typeface="Wingdings" charset="2"/>
              <a:buChar char="§"/>
            </a:pPr>
            <a:endParaRPr lang="en-US" sz="1400"/>
          </a:p>
        </p:txBody>
      </p:sp>
      <p:sp>
        <p:nvSpPr>
          <p:cNvPr id="14" name="TextBox 13"/>
          <p:cNvSpPr txBox="1"/>
          <p:nvPr/>
        </p:nvSpPr>
        <p:spPr>
          <a:xfrm>
            <a:off x="6934200" y="990600"/>
            <a:ext cx="1905000" cy="5181600"/>
          </a:xfrm>
          <a:prstGeom prst="rect">
            <a:avLst/>
          </a:prstGeom>
          <a:noFill/>
        </p:spPr>
        <p:txBody>
          <a:bodyPr wrap="square" rtlCol="0">
            <a:noAutofit/>
          </a:bodyPr>
          <a:lstStyle/>
          <a:p>
            <a:r>
              <a:rPr lang="en-US" sz="1400">
                <a:solidFill>
                  <a:srgbClr val="000090"/>
                </a:solidFill>
              </a:rPr>
              <a:t>Machine I/O &amp; Control</a:t>
            </a:r>
          </a:p>
          <a:p>
            <a:pPr>
              <a:spcBef>
                <a:spcPts val="1200"/>
              </a:spcBef>
            </a:pPr>
            <a:r>
              <a:rPr lang="en-US" sz="1400">
                <a:solidFill>
                  <a:srgbClr val="000090"/>
                </a:solidFill>
              </a:rPr>
              <a:t>System Design</a:t>
            </a:r>
          </a:p>
          <a:p>
            <a:pPr marL="182880" indent="-182880">
              <a:buClr>
                <a:schemeClr val="bg1">
                  <a:lumMod val="50000"/>
                </a:schemeClr>
              </a:buClr>
              <a:buFont typeface="Wingdings" charset="2"/>
              <a:buChar char="§"/>
            </a:pPr>
            <a:r>
              <a:rPr lang="en-US" sz="1200"/>
              <a:t>(incl. comm)</a:t>
            </a:r>
          </a:p>
          <a:p>
            <a:pPr>
              <a:spcBef>
                <a:spcPts val="1200"/>
              </a:spcBef>
            </a:pPr>
            <a:r>
              <a:rPr lang="en-US" sz="1400">
                <a:solidFill>
                  <a:srgbClr val="000090"/>
                </a:solidFill>
              </a:rPr>
              <a:t>Natural/Alg Design</a:t>
            </a:r>
          </a:p>
          <a:p>
            <a:pPr marL="182880" indent="-182880">
              <a:buClr>
                <a:schemeClr val="bg1">
                  <a:lumMod val="50000"/>
                </a:schemeClr>
              </a:buClr>
              <a:buFont typeface="Wingdings" charset="2"/>
              <a:buChar char="§"/>
            </a:pPr>
            <a:r>
              <a:rPr lang="en-US" sz="1200"/>
              <a:t>(Engonomic)</a:t>
            </a:r>
          </a:p>
          <a:p>
            <a:pPr>
              <a:spcBef>
                <a:spcPts val="1200"/>
              </a:spcBef>
            </a:pPr>
            <a:r>
              <a:rPr lang="en-US" sz="1400">
                <a:solidFill>
                  <a:srgbClr val="000090"/>
                </a:solidFill>
              </a:rPr>
              <a:t>Diagnosis /Monitoring</a:t>
            </a:r>
          </a:p>
          <a:p>
            <a:pPr>
              <a:spcBef>
                <a:spcPts val="1200"/>
              </a:spcBef>
            </a:pPr>
            <a:r>
              <a:rPr lang="en-US" sz="1400">
                <a:solidFill>
                  <a:srgbClr val="000090"/>
                </a:solidFill>
              </a:rPr>
              <a:t>Automated Deployment &amp; Repair</a:t>
            </a:r>
          </a:p>
          <a:p>
            <a:pPr marL="182880" indent="-182880">
              <a:buClr>
                <a:schemeClr val="bg1">
                  <a:lumMod val="50000"/>
                </a:schemeClr>
              </a:buClr>
            </a:pPr>
            <a:endParaRPr lang="en-US" sz="1200"/>
          </a:p>
          <a:p>
            <a:pPr marL="182880" indent="-182880">
              <a:buClr>
                <a:schemeClr val="bg1">
                  <a:lumMod val="50000"/>
                </a:schemeClr>
              </a:buClr>
              <a:buFont typeface="Wingdings" charset="2"/>
              <a:buChar char="§"/>
            </a:pPr>
            <a:endParaRPr lang="en-US" sz="1400"/>
          </a:p>
          <a:p>
            <a:pPr marL="182880" indent="-182880">
              <a:buClr>
                <a:schemeClr val="bg1">
                  <a:lumMod val="50000"/>
                </a:schemeClr>
              </a:buClr>
              <a:buFont typeface="Wingdings" charset="2"/>
              <a:buChar char="§"/>
            </a:pPr>
            <a:endParaRPr 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final_pyramid.jpg"/>
          <p:cNvPicPr>
            <a:picLocks noGrp="1" noChangeAspect="1"/>
          </p:cNvPicPr>
          <p:nvPr>
            <p:ph idx="1"/>
          </p:nvPr>
        </p:nvPicPr>
        <p:blipFill>
          <a:blip r:embed="rId2"/>
          <a:srcRect l="7817" r="1067"/>
          <a:stretch>
            <a:fillRect/>
          </a:stretch>
        </p:blipFill>
        <p:spPr>
          <a:xfrm>
            <a:off x="334786" y="1066800"/>
            <a:ext cx="4114800" cy="5059363"/>
          </a:xfrm>
        </p:spPr>
      </p:pic>
      <p:sp>
        <p:nvSpPr>
          <p:cNvPr id="2" name="Title 1"/>
          <p:cNvSpPr>
            <a:spLocks noGrp="1"/>
          </p:cNvSpPr>
          <p:nvPr>
            <p:ph type="title"/>
          </p:nvPr>
        </p:nvSpPr>
        <p:spPr>
          <a:xfrm>
            <a:off x="152400" y="76200"/>
            <a:ext cx="8839200" cy="579436"/>
          </a:xfrm>
        </p:spPr>
        <p:txBody>
          <a:bodyPr>
            <a:noAutofit/>
          </a:bodyPr>
          <a:lstStyle/>
          <a:p>
            <a:pPr algn="ctr"/>
            <a:r>
              <a:rPr lang="en-US" sz="2000" dirty="0"/>
              <a:t>Very Few Challenging Vision Apps Successfully Deployed Today, </a:t>
            </a:r>
            <a:br>
              <a:rPr lang="en-US" sz="1600" dirty="0"/>
            </a:br>
            <a:r>
              <a:rPr lang="en-US" sz="1600" dirty="0"/>
              <a:t>because it takes </a:t>
            </a:r>
            <a:r>
              <a:rPr lang="en-US" sz="1600" b="1" i="1" dirty="0">
                <a:solidFill>
                  <a:srgbClr val="FF0000"/>
                </a:solidFill>
              </a:rPr>
              <a:t>two years </a:t>
            </a:r>
            <a:r>
              <a:rPr lang="en-US" sz="1600" dirty="0"/>
              <a:t>to develop them </a:t>
            </a:r>
          </a:p>
        </p:txBody>
      </p:sp>
      <p:sp>
        <p:nvSpPr>
          <p:cNvPr id="9" name="Slide Number Placeholder 8"/>
          <p:cNvSpPr>
            <a:spLocks noGrp="1"/>
          </p:cNvSpPr>
          <p:nvPr>
            <p:ph type="sldNum" sz="quarter" idx="12"/>
          </p:nvPr>
        </p:nvSpPr>
        <p:spPr/>
        <p:txBody>
          <a:bodyPr/>
          <a:lstStyle/>
          <a:p>
            <a:fld id="{759F27C1-F5AB-5A4C-A137-F1E4390D2830}" type="slidenum">
              <a:rPr/>
              <a:pPr/>
              <a:t>2</a:t>
            </a:fld>
            <a:endParaRPr lang="en-US"/>
          </a:p>
        </p:txBody>
      </p:sp>
      <p:sp>
        <p:nvSpPr>
          <p:cNvPr id="21" name="TextBox 20"/>
          <p:cNvSpPr txBox="1"/>
          <p:nvPr/>
        </p:nvSpPr>
        <p:spPr>
          <a:xfrm>
            <a:off x="4724400" y="3048000"/>
            <a:ext cx="3733800" cy="3724096"/>
          </a:xfrm>
          <a:prstGeom prst="rect">
            <a:avLst/>
          </a:prstGeom>
          <a:noFill/>
        </p:spPr>
        <p:txBody>
          <a:bodyPr wrap="square" rtlCol="0">
            <a:spAutoFit/>
          </a:bodyPr>
          <a:lstStyle/>
          <a:p>
            <a:r>
              <a:rPr lang="en-US" sz="1600" dirty="0">
                <a:solidFill>
                  <a:srgbClr val="000090"/>
                </a:solidFill>
              </a:rPr>
              <a:t>Level 2</a:t>
            </a:r>
          </a:p>
          <a:p>
            <a:pPr marL="457200" indent="-182880">
              <a:buClr>
                <a:schemeClr val="bg1">
                  <a:lumMod val="75000"/>
                </a:schemeClr>
              </a:buClr>
              <a:buFont typeface="Wingdings" charset="2"/>
              <a:buChar char="§"/>
            </a:pPr>
            <a:r>
              <a:rPr lang="en-US" sz="1400" dirty="0"/>
              <a:t>PC &amp; Embedded CPU</a:t>
            </a:r>
          </a:p>
          <a:p>
            <a:pPr marL="457200" indent="-182880">
              <a:buClr>
                <a:schemeClr val="bg1">
                  <a:lumMod val="75000"/>
                </a:schemeClr>
              </a:buClr>
              <a:buFont typeface="Wingdings" charset="2"/>
              <a:buChar char="§"/>
            </a:pPr>
            <a:r>
              <a:rPr lang="en-US" sz="1400" dirty="0"/>
              <a:t>Substantial Computer Resources</a:t>
            </a:r>
          </a:p>
          <a:p>
            <a:pPr marL="457200" indent="-182880">
              <a:buClr>
                <a:schemeClr val="bg1">
                  <a:lumMod val="75000"/>
                </a:schemeClr>
              </a:buClr>
              <a:buFont typeface="Wingdings" charset="2"/>
              <a:buChar char="§"/>
            </a:pPr>
            <a:r>
              <a:rPr lang="en-US" sz="1400" dirty="0"/>
              <a:t>Wide Variety of Algorithms</a:t>
            </a:r>
          </a:p>
          <a:p>
            <a:pPr marL="457200" indent="-182880">
              <a:buClr>
                <a:schemeClr val="bg1">
                  <a:lumMod val="75000"/>
                </a:schemeClr>
              </a:buClr>
              <a:buFont typeface="Wingdings" charset="2"/>
              <a:buChar char="§"/>
            </a:pPr>
            <a:r>
              <a:rPr lang="en-US" sz="1400" dirty="0"/>
              <a:t>Limited Machine I/O</a:t>
            </a:r>
          </a:p>
          <a:p>
            <a:pPr marL="457200" indent="-182880">
              <a:buClr>
                <a:schemeClr val="bg1">
                  <a:lumMod val="75000"/>
                </a:schemeClr>
              </a:buClr>
              <a:buFont typeface="Wingdings" charset="2"/>
              <a:buChar char="§"/>
            </a:pPr>
            <a:r>
              <a:rPr lang="en-US" sz="1400" dirty="0"/>
              <a:t>Small Number of Cameras</a:t>
            </a:r>
          </a:p>
          <a:p>
            <a:pPr>
              <a:spcBef>
                <a:spcPts val="1200"/>
              </a:spcBef>
            </a:pPr>
            <a:r>
              <a:rPr lang="en-US" sz="1600" dirty="0">
                <a:solidFill>
                  <a:srgbClr val="000090"/>
                </a:solidFill>
              </a:rPr>
              <a:t>Level 1</a:t>
            </a:r>
          </a:p>
          <a:p>
            <a:pPr marL="457200" indent="-182880">
              <a:buClr>
                <a:schemeClr val="bg1">
                  <a:lumMod val="75000"/>
                </a:schemeClr>
              </a:buClr>
              <a:buFont typeface="Wingdings" charset="2"/>
              <a:buChar char="§"/>
            </a:pPr>
            <a:r>
              <a:rPr lang="en-US" sz="1400" dirty="0"/>
              <a:t>Smart Cameras</a:t>
            </a:r>
          </a:p>
          <a:p>
            <a:pPr marL="457200" indent="-182880">
              <a:buClr>
                <a:schemeClr val="bg1">
                  <a:lumMod val="75000"/>
                </a:schemeClr>
              </a:buClr>
              <a:buFont typeface="Wingdings" charset="2"/>
              <a:buChar char="§"/>
            </a:pPr>
            <a:r>
              <a:rPr lang="en-US" sz="1400" dirty="0"/>
              <a:t>Modest CPU Resources</a:t>
            </a:r>
          </a:p>
          <a:p>
            <a:pPr marL="457200" indent="-182880">
              <a:buClr>
                <a:schemeClr val="bg1">
                  <a:lumMod val="75000"/>
                </a:schemeClr>
              </a:buClr>
              <a:buFont typeface="Wingdings" charset="2"/>
              <a:buChar char="§"/>
            </a:pPr>
            <a:r>
              <a:rPr lang="en-US" sz="1400" dirty="0"/>
              <a:t>Simple Algorithms</a:t>
            </a:r>
          </a:p>
          <a:p>
            <a:pPr marL="457200" indent="-182880">
              <a:buClr>
                <a:schemeClr val="bg1">
                  <a:lumMod val="75000"/>
                </a:schemeClr>
              </a:buClr>
              <a:buFont typeface="Wingdings" charset="2"/>
              <a:buChar char="§"/>
            </a:pPr>
            <a:r>
              <a:rPr lang="en-US" sz="1400" dirty="0"/>
              <a:t>Minimum Control</a:t>
            </a:r>
          </a:p>
          <a:p>
            <a:pPr>
              <a:spcBef>
                <a:spcPts val="1200"/>
              </a:spcBef>
            </a:pPr>
            <a:r>
              <a:rPr lang="en-US" sz="1600" dirty="0">
                <a:solidFill>
                  <a:srgbClr val="000090"/>
                </a:solidFill>
              </a:rPr>
              <a:t>Level 0</a:t>
            </a:r>
          </a:p>
          <a:p>
            <a:pPr marL="457200" indent="-182880">
              <a:buClr>
                <a:schemeClr val="bg1">
                  <a:lumMod val="75000"/>
                </a:schemeClr>
              </a:buClr>
              <a:buFont typeface="Wingdings" charset="2"/>
              <a:buChar char="§"/>
            </a:pPr>
            <a:r>
              <a:rPr lang="en-US" sz="1400" dirty="0"/>
              <a:t>Bar Code &amp; 2D Scanners</a:t>
            </a:r>
          </a:p>
          <a:p>
            <a:pPr marL="182880" indent="-182880">
              <a:buClr>
                <a:schemeClr val="bg1">
                  <a:lumMod val="50000"/>
                </a:schemeClr>
              </a:buClr>
              <a:buFont typeface="Wingdings" charset="2"/>
              <a:buChar char="§"/>
            </a:pPr>
            <a:endParaRPr lang="en-US" sz="1400" dirty="0"/>
          </a:p>
          <a:p>
            <a:pPr marL="182880" indent="-182880">
              <a:buClr>
                <a:schemeClr val="bg1">
                  <a:lumMod val="50000"/>
                </a:schemeClr>
              </a:buClr>
              <a:buFont typeface="Wingdings" charset="2"/>
              <a:buChar char="§"/>
            </a:pPr>
            <a:endParaRPr lang="en-US" sz="1400" dirty="0"/>
          </a:p>
        </p:txBody>
      </p:sp>
      <p:sp>
        <p:nvSpPr>
          <p:cNvPr id="23" name="Rectangle 22"/>
          <p:cNvSpPr/>
          <p:nvPr/>
        </p:nvSpPr>
        <p:spPr>
          <a:xfrm>
            <a:off x="4343401" y="1143000"/>
            <a:ext cx="4114799" cy="18288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458986" y="1143000"/>
            <a:ext cx="1036814" cy="369332"/>
          </a:xfrm>
          <a:prstGeom prst="rect">
            <a:avLst/>
          </a:prstGeom>
          <a:solidFill>
            <a:srgbClr val="0F53C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4648200" y="1201341"/>
            <a:ext cx="3810000" cy="1631216"/>
          </a:xfrm>
          <a:prstGeom prst="rect">
            <a:avLst/>
          </a:prstGeom>
          <a:noFill/>
        </p:spPr>
        <p:txBody>
          <a:bodyPr wrap="square" rtlCol="0">
            <a:spAutoFit/>
          </a:bodyPr>
          <a:lstStyle/>
          <a:p>
            <a:r>
              <a:rPr lang="en-US" sz="1600">
                <a:solidFill>
                  <a:schemeClr val="accent3">
                    <a:lumMod val="75000"/>
                  </a:schemeClr>
                </a:solidFill>
              </a:rPr>
              <a:t>High Performance Vision</a:t>
            </a:r>
          </a:p>
          <a:p>
            <a:pPr marL="91440" indent="-182880">
              <a:buClr>
                <a:schemeClr val="bg1">
                  <a:lumMod val="75000"/>
                </a:schemeClr>
              </a:buClr>
              <a:buFont typeface="Wingdings" charset="2"/>
              <a:buChar char="§"/>
            </a:pPr>
            <a:r>
              <a:rPr lang="en-US" sz="1400">
                <a:solidFill>
                  <a:srgbClr val="000090"/>
                </a:solidFill>
              </a:rPr>
              <a:t>High throughput</a:t>
            </a:r>
          </a:p>
          <a:p>
            <a:pPr marL="91440" indent="-182880">
              <a:buClr>
                <a:schemeClr val="bg1">
                  <a:lumMod val="75000"/>
                </a:schemeClr>
              </a:buClr>
              <a:buFont typeface="Wingdings" charset="2"/>
              <a:buChar char="§"/>
            </a:pPr>
            <a:r>
              <a:rPr lang="en-US" sz="1400">
                <a:solidFill>
                  <a:srgbClr val="000090"/>
                </a:solidFill>
              </a:rPr>
              <a:t>Server Class &amp; Networked Computer Resources</a:t>
            </a:r>
          </a:p>
          <a:p>
            <a:pPr marL="91440" indent="-182880">
              <a:buClr>
                <a:schemeClr val="bg1">
                  <a:lumMod val="75000"/>
                </a:schemeClr>
              </a:buClr>
              <a:buFont typeface="Wingdings" charset="2"/>
              <a:buChar char="§"/>
            </a:pPr>
            <a:r>
              <a:rPr lang="en-US" sz="1400">
                <a:solidFill>
                  <a:srgbClr val="000090"/>
                </a:solidFill>
              </a:rPr>
              <a:t>Large # of Cameras </a:t>
            </a:r>
          </a:p>
          <a:p>
            <a:pPr marL="91440" indent="-182880">
              <a:buClr>
                <a:schemeClr val="bg1">
                  <a:lumMod val="75000"/>
                </a:schemeClr>
              </a:buClr>
              <a:buFont typeface="Wingdings" charset="2"/>
              <a:buChar char="§"/>
            </a:pPr>
            <a:r>
              <a:rPr lang="en-US" sz="1400">
                <a:solidFill>
                  <a:srgbClr val="000090"/>
                </a:solidFill>
              </a:rPr>
              <a:t>Very High Speed Product Movement</a:t>
            </a:r>
          </a:p>
          <a:p>
            <a:pPr marL="91440" indent="-182880">
              <a:buClr>
                <a:schemeClr val="bg1">
                  <a:lumMod val="75000"/>
                </a:schemeClr>
              </a:buClr>
              <a:buFont typeface="Wingdings" charset="2"/>
              <a:buChar char="§"/>
            </a:pPr>
            <a:r>
              <a:rPr lang="en-US" sz="1400">
                <a:solidFill>
                  <a:srgbClr val="000090"/>
                </a:solidFill>
              </a:rPr>
              <a:t>Challenging Lighting &amp; Imaging</a:t>
            </a:r>
          </a:p>
          <a:p>
            <a:pPr marL="91440" indent="-182880">
              <a:buClr>
                <a:schemeClr val="bg1">
                  <a:lumMod val="75000"/>
                </a:schemeClr>
              </a:buClr>
              <a:buFont typeface="Wingdings" charset="2"/>
              <a:buChar char="§"/>
            </a:pPr>
            <a:r>
              <a:rPr lang="en-US" sz="1400">
                <a:solidFill>
                  <a:srgbClr val="000090"/>
                </a:solidFill>
              </a:rPr>
              <a:t>Sophisticated Algorithms</a:t>
            </a:r>
          </a:p>
        </p:txBody>
      </p:sp>
      <p:sp>
        <p:nvSpPr>
          <p:cNvPr id="24" name="Chevron 23"/>
          <p:cNvSpPr/>
          <p:nvPr/>
        </p:nvSpPr>
        <p:spPr>
          <a:xfrm>
            <a:off x="2895600" y="1219200"/>
            <a:ext cx="304800" cy="180067"/>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3458986" y="1143000"/>
            <a:ext cx="990600" cy="369332"/>
          </a:xfrm>
          <a:prstGeom prst="rect">
            <a:avLst/>
          </a:prstGeom>
          <a:noFill/>
        </p:spPr>
        <p:txBody>
          <a:bodyPr wrap="square" rtlCol="0">
            <a:spAutoFit/>
          </a:bodyPr>
          <a:lstStyle/>
          <a:p>
            <a:r>
              <a:rPr lang="en-US">
                <a:solidFill>
                  <a:schemeClr val="bg1"/>
                </a:solidFill>
              </a:rPr>
              <a:t>Level 3: </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ncreasing_Capability_chart.jpg"/>
          <p:cNvPicPr>
            <a:picLocks noChangeAspect="1"/>
          </p:cNvPicPr>
          <p:nvPr/>
        </p:nvPicPr>
        <p:blipFill>
          <a:blip r:embed="rId3"/>
          <a:srcRect r="13832" b="8699"/>
          <a:stretch>
            <a:fillRect/>
          </a:stretch>
        </p:blipFill>
        <p:spPr>
          <a:xfrm>
            <a:off x="76200" y="888438"/>
            <a:ext cx="5791200" cy="5390388"/>
          </a:xfrm>
          <a:prstGeom prst="rect">
            <a:avLst/>
          </a:prstGeom>
        </p:spPr>
      </p:pic>
      <p:sp>
        <p:nvSpPr>
          <p:cNvPr id="2" name="Title 1"/>
          <p:cNvSpPr>
            <a:spLocks noGrp="1"/>
          </p:cNvSpPr>
          <p:nvPr>
            <p:ph type="title"/>
          </p:nvPr>
        </p:nvSpPr>
        <p:spPr/>
        <p:txBody>
          <a:bodyPr>
            <a:noAutofit/>
          </a:bodyPr>
          <a:lstStyle/>
          <a:p>
            <a:r>
              <a:rPr lang="en-US" sz="2100" dirty="0"/>
              <a:t>More Capable Machine Vision Systems Address More Applications</a:t>
            </a:r>
          </a:p>
        </p:txBody>
      </p:sp>
      <p:sp>
        <p:nvSpPr>
          <p:cNvPr id="4" name="Slide Number Placeholder 3"/>
          <p:cNvSpPr>
            <a:spLocks noGrp="1"/>
          </p:cNvSpPr>
          <p:nvPr>
            <p:ph type="sldNum" sz="quarter" idx="12"/>
          </p:nvPr>
        </p:nvSpPr>
        <p:spPr/>
        <p:txBody>
          <a:bodyPr/>
          <a:lstStyle/>
          <a:p>
            <a:fld id="{759F27C1-F5AB-5A4C-A137-F1E4390D2830}" type="slidenum">
              <a:rPr/>
              <a:pPr/>
              <a:t>3</a:t>
            </a:fld>
            <a:endParaRPr lang="en-US"/>
          </a:p>
        </p:txBody>
      </p:sp>
      <p:sp>
        <p:nvSpPr>
          <p:cNvPr id="8" name="TextBox 7"/>
          <p:cNvSpPr txBox="1"/>
          <p:nvPr/>
        </p:nvSpPr>
        <p:spPr>
          <a:xfrm>
            <a:off x="5971032" y="1491108"/>
            <a:ext cx="2667000" cy="1569660"/>
          </a:xfrm>
          <a:prstGeom prst="rect">
            <a:avLst/>
          </a:prstGeom>
          <a:noFill/>
        </p:spPr>
        <p:txBody>
          <a:bodyPr wrap="square" rtlCol="0">
            <a:spAutoFit/>
          </a:bodyPr>
          <a:lstStyle/>
          <a:p>
            <a:r>
              <a:rPr lang="en-US" sz="1600" dirty="0">
                <a:solidFill>
                  <a:srgbClr val="000090"/>
                </a:solidFill>
              </a:rPr>
              <a:t>Increasing the capability of machine vision system dramatically increases the number and value of viable applications – by an order </a:t>
            </a:r>
            <a:br>
              <a:rPr lang="en-US" sz="1600" dirty="0">
                <a:solidFill>
                  <a:srgbClr val="000090"/>
                </a:solidFill>
              </a:rPr>
            </a:br>
            <a:r>
              <a:rPr lang="en-US" sz="1600" dirty="0">
                <a:solidFill>
                  <a:srgbClr val="000090"/>
                </a:solidFill>
              </a:rPr>
              <a:t>of magnitude</a:t>
            </a:r>
            <a:endParaRPr lang="en-US" sz="1400" dirty="0">
              <a:solidFill>
                <a:srgbClr val="000090"/>
              </a:solidFill>
            </a:endParaRPr>
          </a:p>
        </p:txBody>
      </p:sp>
      <p:cxnSp>
        <p:nvCxnSpPr>
          <p:cNvPr id="16" name="Straight Connector 15"/>
          <p:cNvCxnSpPr/>
          <p:nvPr/>
        </p:nvCxnSpPr>
        <p:spPr>
          <a:xfrm rot="5400000">
            <a:off x="6477000" y="3962400"/>
            <a:ext cx="685800" cy="685800"/>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Picture 17" descr="Increasing_Capability_chart.jpg"/>
          <p:cNvPicPr>
            <a:picLocks noChangeAspect="1"/>
          </p:cNvPicPr>
          <p:nvPr/>
        </p:nvPicPr>
        <p:blipFill>
          <a:blip r:embed="rId4"/>
          <a:srcRect l="54953" t="14715" r="33882" b="73401"/>
          <a:stretch>
            <a:fillRect/>
          </a:stretch>
        </p:blipFill>
        <p:spPr>
          <a:xfrm>
            <a:off x="6096000" y="3657600"/>
            <a:ext cx="651933" cy="609600"/>
          </a:xfrm>
          <a:prstGeom prst="rect">
            <a:avLst/>
          </a:prstGeom>
        </p:spPr>
      </p:pic>
      <p:pic>
        <p:nvPicPr>
          <p:cNvPr id="20" name="Picture 19" descr="Increasing_Capability_chart.jpg"/>
          <p:cNvPicPr>
            <a:picLocks noChangeAspect="1"/>
          </p:cNvPicPr>
          <p:nvPr/>
        </p:nvPicPr>
        <p:blipFill>
          <a:blip r:embed="rId4"/>
          <a:srcRect l="30159" t="67533" r="62881" b="24544"/>
          <a:stretch>
            <a:fillRect/>
          </a:stretch>
        </p:blipFill>
        <p:spPr>
          <a:xfrm>
            <a:off x="6866466" y="4419600"/>
            <a:ext cx="224367" cy="224367"/>
          </a:xfrm>
          <a:prstGeom prst="rect">
            <a:avLst/>
          </a:prstGeom>
        </p:spPr>
      </p:pic>
      <p:sp>
        <p:nvSpPr>
          <p:cNvPr id="21" name="TextBox 20"/>
          <p:cNvSpPr txBox="1"/>
          <p:nvPr/>
        </p:nvSpPr>
        <p:spPr>
          <a:xfrm>
            <a:off x="7391400" y="3733800"/>
            <a:ext cx="1077468" cy="523220"/>
          </a:xfrm>
          <a:prstGeom prst="rect">
            <a:avLst/>
          </a:prstGeom>
          <a:noFill/>
        </p:spPr>
        <p:txBody>
          <a:bodyPr wrap="square" rtlCol="0">
            <a:spAutoFit/>
          </a:bodyPr>
          <a:lstStyle/>
          <a:p>
            <a:r>
              <a:rPr lang="en-US" sz="2800" dirty="0">
                <a:solidFill>
                  <a:srgbClr val="000090"/>
                </a:solidFill>
              </a:rPr>
              <a:t>&gt; 10 </a:t>
            </a:r>
            <a:r>
              <a:rPr lang="en-US" sz="2800" dirty="0" err="1">
                <a:solidFill>
                  <a:srgbClr val="000090"/>
                </a:solidFill>
              </a:rPr>
              <a:t>x</a:t>
            </a:r>
            <a:endParaRPr lang="en-US" sz="2800" dirty="0">
              <a:solidFill>
                <a:srgbClr val="000090"/>
              </a:solidFill>
            </a:endParaRPr>
          </a:p>
        </p:txBody>
      </p:sp>
      <p:sp>
        <p:nvSpPr>
          <p:cNvPr id="12" name="TextBox 11"/>
          <p:cNvSpPr txBox="1"/>
          <p:nvPr/>
        </p:nvSpPr>
        <p:spPr>
          <a:xfrm>
            <a:off x="6045199" y="3352800"/>
            <a:ext cx="1405467" cy="230832"/>
          </a:xfrm>
          <a:prstGeom prst="rect">
            <a:avLst/>
          </a:prstGeom>
          <a:noFill/>
        </p:spPr>
        <p:txBody>
          <a:bodyPr wrap="square" rtlCol="0">
            <a:spAutoFit/>
          </a:bodyPr>
          <a:lstStyle/>
          <a:p>
            <a:r>
              <a:rPr lang="en-US" sz="900">
                <a:solidFill>
                  <a:schemeClr val="bg1">
                    <a:lumMod val="50000"/>
                  </a:schemeClr>
                </a:solidFill>
              </a:rPr>
              <a:t>Robust Vision Systems</a:t>
            </a:r>
          </a:p>
        </p:txBody>
      </p:sp>
      <p:sp>
        <p:nvSpPr>
          <p:cNvPr id="13" name="TextBox 12"/>
          <p:cNvSpPr txBox="1"/>
          <p:nvPr/>
        </p:nvSpPr>
        <p:spPr>
          <a:xfrm>
            <a:off x="7086600" y="4419600"/>
            <a:ext cx="1828800" cy="230832"/>
          </a:xfrm>
          <a:prstGeom prst="rect">
            <a:avLst/>
          </a:prstGeom>
          <a:noFill/>
        </p:spPr>
        <p:txBody>
          <a:bodyPr wrap="square" rtlCol="0">
            <a:spAutoFit/>
          </a:bodyPr>
          <a:lstStyle/>
          <a:p>
            <a:r>
              <a:rPr lang="en-US" sz="900">
                <a:solidFill>
                  <a:schemeClr val="bg1">
                    <a:lumMod val="50000"/>
                  </a:schemeClr>
                </a:solidFill>
              </a:rPr>
              <a:t>Unsophisticated Vision Systems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5F66109-1209-5148-A589-8FCD504C33AE}"/>
              </a:ext>
            </a:extLst>
          </p:cNvPr>
          <p:cNvSpPr/>
          <p:nvPr/>
        </p:nvSpPr>
        <p:spPr>
          <a:xfrm>
            <a:off x="1066800" y="3801805"/>
            <a:ext cx="7315200" cy="2141796"/>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2300" dirty="0"/>
              <a:t>What’s holding us back?</a:t>
            </a:r>
          </a:p>
        </p:txBody>
      </p:sp>
      <p:sp>
        <p:nvSpPr>
          <p:cNvPr id="4" name="Slide Number Placeholder 3"/>
          <p:cNvSpPr>
            <a:spLocks noGrp="1"/>
          </p:cNvSpPr>
          <p:nvPr>
            <p:ph type="sldNum" sz="quarter" idx="12"/>
          </p:nvPr>
        </p:nvSpPr>
        <p:spPr/>
        <p:txBody>
          <a:bodyPr/>
          <a:lstStyle/>
          <a:p>
            <a:fld id="{759F27C1-F5AB-5A4C-A137-F1E4390D2830}" type="slidenum">
              <a:rPr/>
              <a:pPr/>
              <a:t>4</a:t>
            </a:fld>
            <a:endParaRPr lang="en-US"/>
          </a:p>
        </p:txBody>
      </p:sp>
      <p:sp>
        <p:nvSpPr>
          <p:cNvPr id="15" name="TextBox 14">
            <a:extLst>
              <a:ext uri="{FF2B5EF4-FFF2-40B4-BE49-F238E27FC236}">
                <a16:creationId xmlns:a16="http://schemas.microsoft.com/office/drawing/2014/main" id="{60979E0B-4426-A049-B462-6018A52C220A}"/>
              </a:ext>
            </a:extLst>
          </p:cNvPr>
          <p:cNvSpPr txBox="1"/>
          <p:nvPr/>
        </p:nvSpPr>
        <p:spPr>
          <a:xfrm>
            <a:off x="1540726" y="3962400"/>
            <a:ext cx="2819400" cy="1231106"/>
          </a:xfrm>
          <a:prstGeom prst="rect">
            <a:avLst/>
          </a:prstGeom>
          <a:noFill/>
        </p:spPr>
        <p:txBody>
          <a:bodyPr wrap="square" rtlCol="0">
            <a:spAutoFit/>
          </a:bodyPr>
          <a:lstStyle/>
          <a:p>
            <a:pPr marL="285750" indent="-285750">
              <a:spcBef>
                <a:spcPts val="1200"/>
              </a:spcBef>
              <a:buClr>
                <a:schemeClr val="bg1">
                  <a:lumMod val="75000"/>
                </a:schemeClr>
              </a:buClr>
              <a:buFont typeface="Wingdings" pitchFamily="2" charset="2"/>
              <a:buChar char="§"/>
            </a:pPr>
            <a:r>
              <a:rPr lang="en-US" dirty="0">
                <a:solidFill>
                  <a:srgbClr val="000090"/>
                </a:solidFill>
              </a:rPr>
              <a:t>Development Time</a:t>
            </a:r>
          </a:p>
          <a:p>
            <a:pPr marL="285750" indent="-285750">
              <a:spcBef>
                <a:spcPts val="1200"/>
              </a:spcBef>
              <a:buClr>
                <a:schemeClr val="bg1">
                  <a:lumMod val="75000"/>
                </a:schemeClr>
              </a:buClr>
              <a:buFont typeface="Wingdings" pitchFamily="2" charset="2"/>
              <a:buChar char="§"/>
            </a:pPr>
            <a:r>
              <a:rPr lang="en-US" dirty="0">
                <a:solidFill>
                  <a:srgbClr val="000090"/>
                </a:solidFill>
              </a:rPr>
              <a:t>Project Cost</a:t>
            </a:r>
          </a:p>
          <a:p>
            <a:pPr marL="285750" indent="-285750">
              <a:spcBef>
                <a:spcPts val="1200"/>
              </a:spcBef>
              <a:buClr>
                <a:schemeClr val="bg1">
                  <a:lumMod val="75000"/>
                </a:schemeClr>
              </a:buClr>
              <a:buFont typeface="Wingdings" pitchFamily="2" charset="2"/>
              <a:buChar char="§"/>
            </a:pPr>
            <a:r>
              <a:rPr lang="en-US" dirty="0">
                <a:solidFill>
                  <a:srgbClr val="000090"/>
                </a:solidFill>
              </a:rPr>
              <a:t>Low System Throughput</a:t>
            </a:r>
          </a:p>
        </p:txBody>
      </p:sp>
      <p:pic>
        <p:nvPicPr>
          <p:cNvPr id="5" name="Picture 4">
            <a:extLst>
              <a:ext uri="{FF2B5EF4-FFF2-40B4-BE49-F238E27FC236}">
                <a16:creationId xmlns:a16="http://schemas.microsoft.com/office/drawing/2014/main" id="{0175341A-2FCA-094C-BC6F-7504624ABCA5}"/>
              </a:ext>
            </a:extLst>
          </p:cNvPr>
          <p:cNvPicPr>
            <a:picLocks noChangeAspect="1"/>
          </p:cNvPicPr>
          <p:nvPr/>
        </p:nvPicPr>
        <p:blipFill rotWithShape="1">
          <a:blip r:embed="rId3"/>
          <a:srcRect t="50000"/>
          <a:stretch/>
        </p:blipFill>
        <p:spPr>
          <a:xfrm>
            <a:off x="1880838" y="1384268"/>
            <a:ext cx="4958576" cy="2022430"/>
          </a:xfrm>
          <a:prstGeom prst="rect">
            <a:avLst/>
          </a:prstGeom>
        </p:spPr>
      </p:pic>
      <p:sp>
        <p:nvSpPr>
          <p:cNvPr id="6" name="TextBox 5">
            <a:extLst>
              <a:ext uri="{FF2B5EF4-FFF2-40B4-BE49-F238E27FC236}">
                <a16:creationId xmlns:a16="http://schemas.microsoft.com/office/drawing/2014/main" id="{F414DB07-4871-4440-ADA4-7A2B17472D33}"/>
              </a:ext>
            </a:extLst>
          </p:cNvPr>
          <p:cNvSpPr txBox="1"/>
          <p:nvPr/>
        </p:nvSpPr>
        <p:spPr>
          <a:xfrm>
            <a:off x="4770863" y="3962400"/>
            <a:ext cx="3992137" cy="2062103"/>
          </a:xfrm>
          <a:prstGeom prst="rect">
            <a:avLst/>
          </a:prstGeom>
          <a:noFill/>
        </p:spPr>
        <p:txBody>
          <a:bodyPr wrap="square" rtlCol="0">
            <a:spAutoFit/>
          </a:bodyPr>
          <a:lstStyle/>
          <a:p>
            <a:pPr marL="285750" indent="-285750">
              <a:spcBef>
                <a:spcPts val="1200"/>
              </a:spcBef>
              <a:buClr>
                <a:schemeClr val="bg1">
                  <a:lumMod val="75000"/>
                </a:schemeClr>
              </a:buClr>
              <a:buFont typeface="Wingdings" pitchFamily="2" charset="2"/>
              <a:buChar char="§"/>
            </a:pPr>
            <a:r>
              <a:rPr lang="en-US" dirty="0">
                <a:solidFill>
                  <a:srgbClr val="000090"/>
                </a:solidFill>
              </a:rPr>
              <a:t>Low Reliability</a:t>
            </a:r>
          </a:p>
          <a:p>
            <a:pPr marL="285750" indent="-285750">
              <a:spcBef>
                <a:spcPts val="1200"/>
              </a:spcBef>
              <a:buClr>
                <a:schemeClr val="bg1">
                  <a:lumMod val="75000"/>
                </a:schemeClr>
              </a:buClr>
              <a:buFont typeface="Wingdings" pitchFamily="2" charset="2"/>
              <a:buChar char="§"/>
            </a:pPr>
            <a:r>
              <a:rPr lang="en-US" dirty="0">
                <a:solidFill>
                  <a:srgbClr val="000090"/>
                </a:solidFill>
              </a:rPr>
              <a:t>Too many cables</a:t>
            </a:r>
          </a:p>
          <a:p>
            <a:pPr marL="285750" indent="-285750">
              <a:spcBef>
                <a:spcPts val="1200"/>
              </a:spcBef>
              <a:buClr>
                <a:schemeClr val="bg1">
                  <a:lumMod val="75000"/>
                </a:schemeClr>
              </a:buClr>
              <a:buFont typeface="Wingdings" pitchFamily="2" charset="2"/>
              <a:buChar char="§"/>
            </a:pPr>
            <a:r>
              <a:rPr lang="en-US" dirty="0">
                <a:solidFill>
                  <a:srgbClr val="000090"/>
                </a:solidFill>
              </a:rPr>
              <a:t>Too many gaps between </a:t>
            </a:r>
            <a:br>
              <a:rPr lang="en-US" dirty="0">
                <a:solidFill>
                  <a:srgbClr val="000090"/>
                </a:solidFill>
              </a:rPr>
            </a:br>
            <a:r>
              <a:rPr lang="en-US" dirty="0">
                <a:solidFill>
                  <a:srgbClr val="000090"/>
                </a:solidFill>
              </a:rPr>
              <a:t>components to be bridged – </a:t>
            </a:r>
            <a:br>
              <a:rPr lang="en-US" dirty="0">
                <a:solidFill>
                  <a:srgbClr val="000090"/>
                </a:solidFill>
              </a:rPr>
            </a:br>
            <a:r>
              <a:rPr lang="en-US" dirty="0">
                <a:solidFill>
                  <a:srgbClr val="000090"/>
                </a:solidFill>
              </a:rPr>
              <a:t>both hardware and software </a:t>
            </a:r>
            <a:endParaRPr lang="en-US" sz="1400" dirty="0">
              <a:solidFill>
                <a:srgbClr val="000090"/>
              </a:solidFill>
            </a:endParaRPr>
          </a:p>
          <a:p>
            <a:endParaRPr lang="en-US" dirty="0">
              <a:solidFill>
                <a:srgbClr val="000090"/>
              </a:solidFill>
            </a:endParaRPr>
          </a:p>
        </p:txBody>
      </p:sp>
    </p:spTree>
    <p:extLst>
      <p:ext uri="{BB962C8B-B14F-4D97-AF65-F5344CB8AC3E}">
        <p14:creationId xmlns:p14="http://schemas.microsoft.com/office/powerpoint/2010/main" val="2623570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Time and_cost_chart.jpg"/>
          <p:cNvPicPr>
            <a:picLocks noGrp="1" noChangeAspect="1"/>
          </p:cNvPicPr>
          <p:nvPr>
            <p:ph idx="1"/>
          </p:nvPr>
        </p:nvPicPr>
        <p:blipFill>
          <a:blip r:embed="rId2"/>
          <a:srcRect l="8099" r="6902" b="1820"/>
          <a:stretch>
            <a:fillRect/>
          </a:stretch>
        </p:blipFill>
        <p:spPr>
          <a:xfrm>
            <a:off x="457200" y="1371600"/>
            <a:ext cx="5228650" cy="4800600"/>
          </a:xfrm>
        </p:spPr>
      </p:pic>
      <p:sp>
        <p:nvSpPr>
          <p:cNvPr id="2" name="Title 1"/>
          <p:cNvSpPr>
            <a:spLocks noGrp="1"/>
          </p:cNvSpPr>
          <p:nvPr>
            <p:ph type="title"/>
          </p:nvPr>
        </p:nvSpPr>
        <p:spPr/>
        <p:txBody>
          <a:bodyPr>
            <a:normAutofit fontScale="90000"/>
          </a:bodyPr>
          <a:lstStyle/>
          <a:p>
            <a:r>
              <a:rPr lang="en-US" dirty="0"/>
              <a:t>Machine Vision Applications are Labor Intensive</a:t>
            </a:r>
          </a:p>
        </p:txBody>
      </p:sp>
      <p:sp>
        <p:nvSpPr>
          <p:cNvPr id="4" name="Slide Number Placeholder 3"/>
          <p:cNvSpPr>
            <a:spLocks noGrp="1"/>
          </p:cNvSpPr>
          <p:nvPr>
            <p:ph type="sldNum" sz="quarter" idx="12"/>
          </p:nvPr>
        </p:nvSpPr>
        <p:spPr/>
        <p:txBody>
          <a:bodyPr/>
          <a:lstStyle/>
          <a:p>
            <a:fld id="{759F27C1-F5AB-5A4C-A137-F1E4390D2830}" type="slidenum">
              <a:rPr/>
              <a:pPr/>
              <a:t>5</a:t>
            </a:fld>
            <a:endParaRPr lang="en-US"/>
          </a:p>
        </p:txBody>
      </p:sp>
      <p:sp>
        <p:nvSpPr>
          <p:cNvPr id="6" name="Rectangle 5"/>
          <p:cNvSpPr/>
          <p:nvPr/>
        </p:nvSpPr>
        <p:spPr>
          <a:xfrm>
            <a:off x="5867400" y="1524000"/>
            <a:ext cx="3048000" cy="396240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019800" y="1828801"/>
            <a:ext cx="2667000" cy="3352799"/>
          </a:xfrm>
          <a:prstGeom prst="rect">
            <a:avLst/>
          </a:prstGeom>
          <a:noFill/>
        </p:spPr>
        <p:txBody>
          <a:bodyPr wrap="square" rtlCol="0">
            <a:spAutoFit/>
          </a:bodyPr>
          <a:lstStyle/>
          <a:p>
            <a:r>
              <a:rPr lang="en-US">
                <a:solidFill>
                  <a:srgbClr val="000090"/>
                </a:solidFill>
              </a:rPr>
              <a:t>Time &amp; Cost to deploy Machine Vision has been exponentially related to required Performance</a:t>
            </a:r>
          </a:p>
          <a:p>
            <a:pPr>
              <a:spcBef>
                <a:spcPts val="2400"/>
              </a:spcBef>
            </a:pPr>
            <a:r>
              <a:rPr lang="en-US" sz="1600"/>
              <a:t>Most feasible applications </a:t>
            </a:r>
            <a:r>
              <a:rPr lang="en-US" sz="1600" b="1" i="1"/>
              <a:t>until now </a:t>
            </a:r>
            <a:r>
              <a:rPr lang="en-US" sz="1600"/>
              <a:t>have been too expensive even for OEMs </a:t>
            </a:r>
            <a:br>
              <a:rPr lang="en-US" sz="1600"/>
            </a:br>
            <a:r>
              <a:rPr lang="en-US" sz="1600"/>
              <a:t>to develop and field in </a:t>
            </a:r>
            <a:br>
              <a:rPr lang="en-US" sz="1600"/>
            </a:br>
            <a:r>
              <a:rPr lang="en-US" sz="1600"/>
              <a:t>terms of hardware, </a:t>
            </a:r>
            <a:br>
              <a:rPr lang="en-US" sz="1600"/>
            </a:br>
            <a:r>
              <a:rPr lang="en-US" sz="1600"/>
              <a:t>software, engineering </a:t>
            </a:r>
            <a:br>
              <a:rPr lang="en-US" sz="1600"/>
            </a:br>
            <a:r>
              <a:rPr lang="en-US" sz="1600"/>
              <a:t>and production costs</a:t>
            </a:r>
            <a:endParaRPr lang="en-US" sz="1400"/>
          </a:p>
        </p:txBody>
      </p:sp>
      <p:sp>
        <p:nvSpPr>
          <p:cNvPr id="8" name="TextBox 7"/>
          <p:cNvSpPr txBox="1"/>
          <p:nvPr/>
        </p:nvSpPr>
        <p:spPr>
          <a:xfrm>
            <a:off x="457200" y="838201"/>
            <a:ext cx="8382000" cy="338554"/>
          </a:xfrm>
          <a:prstGeom prst="rect">
            <a:avLst/>
          </a:prstGeom>
          <a:noFill/>
        </p:spPr>
        <p:txBody>
          <a:bodyPr wrap="square" rtlCol="0">
            <a:spAutoFit/>
          </a:bodyPr>
          <a:lstStyle/>
          <a:p>
            <a:pPr>
              <a:spcBef>
                <a:spcPts val="2400"/>
              </a:spcBef>
            </a:pPr>
            <a:r>
              <a:rPr lang="en-US" sz="1600" b="1" dirty="0"/>
              <a:t>Until now time &amp; cost for most machine applications has been too high for viability.</a:t>
            </a:r>
            <a:endParaRPr lang="en-US" sz="1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D40D44C-4A5A-C344-9F18-B53F78910A2C}"/>
              </a:ext>
            </a:extLst>
          </p:cNvPr>
          <p:cNvSpPr/>
          <p:nvPr/>
        </p:nvSpPr>
        <p:spPr>
          <a:xfrm>
            <a:off x="0" y="1752600"/>
            <a:ext cx="9144000" cy="4639056"/>
          </a:xfrm>
          <a:prstGeom prst="rect">
            <a:avLst/>
          </a:prstGeom>
          <a:solidFill>
            <a:schemeClr val="accent3">
              <a:lumMod val="40000"/>
              <a:lumOff val="60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81C9E1D8-3288-7A4B-91B3-107015AC4B50}"/>
              </a:ext>
            </a:extLst>
          </p:cNvPr>
          <p:cNvCxnSpPr/>
          <p:nvPr/>
        </p:nvCxnSpPr>
        <p:spPr>
          <a:xfrm>
            <a:off x="0" y="1752600"/>
            <a:ext cx="9144000" cy="0"/>
          </a:xfrm>
          <a:prstGeom prst="line">
            <a:avLst/>
          </a:prstGeom>
          <a:ln>
            <a:solidFill>
              <a:srgbClr val="65BF0B"/>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Autofit/>
          </a:bodyPr>
          <a:lstStyle/>
          <a:p>
            <a:r>
              <a:rPr lang="en-US" sz="2300" dirty="0"/>
              <a:t>Why have Smart Cameras been so successful?</a:t>
            </a:r>
          </a:p>
        </p:txBody>
      </p:sp>
      <p:sp>
        <p:nvSpPr>
          <p:cNvPr id="4" name="Slide Number Placeholder 3"/>
          <p:cNvSpPr>
            <a:spLocks noGrp="1"/>
          </p:cNvSpPr>
          <p:nvPr>
            <p:ph type="sldNum" sz="quarter" idx="12"/>
          </p:nvPr>
        </p:nvSpPr>
        <p:spPr/>
        <p:txBody>
          <a:bodyPr/>
          <a:lstStyle/>
          <a:p>
            <a:fld id="{759F27C1-F5AB-5A4C-A137-F1E4390D2830}" type="slidenum">
              <a:rPr/>
              <a:pPr/>
              <a:t>6</a:t>
            </a:fld>
            <a:endParaRPr lang="en-US"/>
          </a:p>
        </p:txBody>
      </p:sp>
      <p:grpSp>
        <p:nvGrpSpPr>
          <p:cNvPr id="10" name="Group 9">
            <a:extLst>
              <a:ext uri="{FF2B5EF4-FFF2-40B4-BE49-F238E27FC236}">
                <a16:creationId xmlns:a16="http://schemas.microsoft.com/office/drawing/2014/main" id="{A7CC0C12-6E33-AD4D-BFB0-BB0C9ABDCDD1}"/>
              </a:ext>
            </a:extLst>
          </p:cNvPr>
          <p:cNvGrpSpPr/>
          <p:nvPr/>
        </p:nvGrpSpPr>
        <p:grpSpPr>
          <a:xfrm>
            <a:off x="5679688" y="3460595"/>
            <a:ext cx="2971800" cy="2133600"/>
            <a:chOff x="5867400" y="1524000"/>
            <a:chExt cx="2971800" cy="2133600"/>
          </a:xfrm>
        </p:grpSpPr>
        <p:sp>
          <p:nvSpPr>
            <p:cNvPr id="6" name="Rectangle 5"/>
            <p:cNvSpPr/>
            <p:nvPr/>
          </p:nvSpPr>
          <p:spPr>
            <a:xfrm>
              <a:off x="5867400" y="1524000"/>
              <a:ext cx="2971800" cy="21336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6019800" y="1828801"/>
              <a:ext cx="2667000" cy="1477328"/>
            </a:xfrm>
            <a:prstGeom prst="rect">
              <a:avLst/>
            </a:prstGeom>
            <a:noFill/>
          </p:spPr>
          <p:txBody>
            <a:bodyPr wrap="square" rtlCol="0">
              <a:spAutoFit/>
            </a:bodyPr>
            <a:lstStyle/>
            <a:p>
              <a:r>
                <a:rPr lang="en-US" i="1" dirty="0">
                  <a:solidFill>
                    <a:srgbClr val="000090"/>
                  </a:solidFill>
                </a:rPr>
                <a:t>Despite addressing a small fraction of the application space for MV, Smart Cameras have been tremendously successful</a:t>
              </a:r>
            </a:p>
          </p:txBody>
        </p:sp>
      </p:grpSp>
      <p:sp>
        <p:nvSpPr>
          <p:cNvPr id="8" name="TextBox 7"/>
          <p:cNvSpPr txBox="1"/>
          <p:nvPr/>
        </p:nvSpPr>
        <p:spPr>
          <a:xfrm>
            <a:off x="457200" y="990600"/>
            <a:ext cx="8382000" cy="646331"/>
          </a:xfrm>
          <a:prstGeom prst="rect">
            <a:avLst/>
          </a:prstGeom>
          <a:noFill/>
        </p:spPr>
        <p:txBody>
          <a:bodyPr wrap="square" rtlCol="0">
            <a:spAutoFit/>
          </a:bodyPr>
          <a:lstStyle/>
          <a:p>
            <a:r>
              <a:rPr lang="en-US" b="1" i="1" dirty="0">
                <a:solidFill>
                  <a:srgbClr val="000090"/>
                </a:solidFill>
              </a:rPr>
              <a:t>Smart Camera Advantages </a:t>
            </a:r>
            <a:r>
              <a:rPr lang="en-US" dirty="0"/>
              <a:t>are a simple consequence of the fact that a single component </a:t>
            </a:r>
            <a:r>
              <a:rPr lang="en-US" i="1" dirty="0"/>
              <a:t>is</a:t>
            </a:r>
            <a:r>
              <a:rPr lang="en-US" dirty="0"/>
              <a:t> the Vision “System.”</a:t>
            </a:r>
          </a:p>
        </p:txBody>
      </p:sp>
      <p:sp>
        <p:nvSpPr>
          <p:cNvPr id="9" name="TextBox 8">
            <a:extLst>
              <a:ext uri="{FF2B5EF4-FFF2-40B4-BE49-F238E27FC236}">
                <a16:creationId xmlns:a16="http://schemas.microsoft.com/office/drawing/2014/main" id="{519FFFE0-3BFB-BC46-BF8D-74E3B3DAE1C6}"/>
              </a:ext>
            </a:extLst>
          </p:cNvPr>
          <p:cNvSpPr txBox="1"/>
          <p:nvPr/>
        </p:nvSpPr>
        <p:spPr>
          <a:xfrm>
            <a:off x="457200" y="2042279"/>
            <a:ext cx="6454698" cy="3139321"/>
          </a:xfrm>
          <a:prstGeom prst="rect">
            <a:avLst/>
          </a:prstGeom>
          <a:noFill/>
        </p:spPr>
        <p:txBody>
          <a:bodyPr wrap="square" rtlCol="0">
            <a:spAutoFit/>
          </a:bodyPr>
          <a:lstStyle/>
          <a:p>
            <a:pPr marL="342900" indent="-342900">
              <a:buClr>
                <a:schemeClr val="bg1">
                  <a:lumMod val="75000"/>
                </a:schemeClr>
              </a:buClr>
              <a:buFont typeface="Wingdings" pitchFamily="2" charset="2"/>
              <a:buChar char="§"/>
            </a:pPr>
            <a:r>
              <a:rPr lang="en-US" dirty="0">
                <a:solidFill>
                  <a:srgbClr val="000090"/>
                </a:solidFill>
              </a:rPr>
              <a:t>Relatively Reliable: </a:t>
            </a:r>
          </a:p>
          <a:p>
            <a:pPr marL="742950" lvl="1" indent="-285750">
              <a:lnSpc>
                <a:spcPts val="1820"/>
              </a:lnSpc>
              <a:spcBef>
                <a:spcPts val="600"/>
              </a:spcBef>
              <a:buClr>
                <a:schemeClr val="bg1">
                  <a:lumMod val="75000"/>
                </a:schemeClr>
              </a:buClr>
              <a:buFont typeface="Arial" panose="020B0604020202020204" pitchFamily="34" charset="0"/>
              <a:buChar char="•"/>
            </a:pPr>
            <a:r>
              <a:rPr lang="en-US" sz="1600" dirty="0"/>
              <a:t>no functional gaps to be bridged and </a:t>
            </a:r>
          </a:p>
          <a:p>
            <a:pPr marL="742950" lvl="1" indent="-285750">
              <a:lnSpc>
                <a:spcPts val="1820"/>
              </a:lnSpc>
              <a:spcBef>
                <a:spcPts val="600"/>
              </a:spcBef>
              <a:buClr>
                <a:schemeClr val="bg1">
                  <a:lumMod val="75000"/>
                </a:schemeClr>
              </a:buClr>
              <a:buFont typeface="Arial" panose="020B0604020202020204" pitchFamily="34" charset="0"/>
              <a:buChar char="•"/>
            </a:pPr>
            <a:r>
              <a:rPr lang="en-US" sz="1600" dirty="0"/>
              <a:t>one cable per device </a:t>
            </a:r>
            <a:r>
              <a:rPr lang="en-US" sz="1600" i="1" dirty="0"/>
              <a:t>(power, communications, and images)</a:t>
            </a:r>
          </a:p>
          <a:p>
            <a:pPr marL="742950" lvl="1" indent="-285750">
              <a:lnSpc>
                <a:spcPts val="1820"/>
              </a:lnSpc>
              <a:spcBef>
                <a:spcPts val="600"/>
              </a:spcBef>
              <a:buClr>
                <a:schemeClr val="bg1">
                  <a:lumMod val="75000"/>
                </a:schemeClr>
              </a:buClr>
              <a:buFont typeface="Arial" panose="020B0604020202020204" pitchFamily="34" charset="0"/>
              <a:buChar char="•"/>
            </a:pPr>
            <a:r>
              <a:rPr lang="en-US" sz="1600" dirty="0"/>
              <a:t>The one cable is simple and standard, an Ethernet cable</a:t>
            </a:r>
          </a:p>
          <a:p>
            <a:pPr marL="285750" indent="-285750">
              <a:spcBef>
                <a:spcPts val="1200"/>
              </a:spcBef>
              <a:buClr>
                <a:schemeClr val="bg1">
                  <a:lumMod val="75000"/>
                </a:schemeClr>
              </a:buClr>
              <a:buFont typeface="Wingdings" pitchFamily="2" charset="2"/>
              <a:buChar char="§"/>
            </a:pPr>
            <a:r>
              <a:rPr lang="en-US" dirty="0">
                <a:solidFill>
                  <a:srgbClr val="000090"/>
                </a:solidFill>
              </a:rPr>
              <a:t>Very quick to deploy</a:t>
            </a:r>
          </a:p>
          <a:p>
            <a:pPr marL="285750" indent="-285750">
              <a:spcBef>
                <a:spcPts val="1200"/>
              </a:spcBef>
              <a:buClr>
                <a:schemeClr val="bg1">
                  <a:lumMod val="75000"/>
                </a:schemeClr>
              </a:buClr>
              <a:buFont typeface="Wingdings" pitchFamily="2" charset="2"/>
              <a:buChar char="§"/>
            </a:pPr>
            <a:r>
              <a:rPr lang="en-US" dirty="0">
                <a:solidFill>
                  <a:srgbClr val="000090"/>
                </a:solidFill>
              </a:rPr>
              <a:t>Relatively simple to program</a:t>
            </a:r>
          </a:p>
          <a:p>
            <a:pPr marL="342900" indent="-342900">
              <a:spcBef>
                <a:spcPts val="1200"/>
              </a:spcBef>
              <a:buClr>
                <a:schemeClr val="bg1">
                  <a:lumMod val="75000"/>
                </a:schemeClr>
              </a:buClr>
              <a:buFont typeface="Wingdings" pitchFamily="2" charset="2"/>
              <a:buChar char="§"/>
            </a:pPr>
            <a:r>
              <a:rPr lang="en-US" dirty="0">
                <a:solidFill>
                  <a:srgbClr val="000090"/>
                </a:solidFill>
              </a:rPr>
              <a:t>No application-specific customization required</a:t>
            </a:r>
          </a:p>
          <a:p>
            <a:r>
              <a:rPr lang="en-US" dirty="0"/>
              <a:t> </a:t>
            </a:r>
          </a:p>
          <a:p>
            <a:endParaRPr lang="en-US" dirty="0"/>
          </a:p>
        </p:txBody>
      </p:sp>
    </p:spTree>
    <p:extLst>
      <p:ext uri="{BB962C8B-B14F-4D97-AF65-F5344CB8AC3E}">
        <p14:creationId xmlns:p14="http://schemas.microsoft.com/office/powerpoint/2010/main" val="1614339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29537AB-56C6-6F40-960A-272CE4E50B24}"/>
              </a:ext>
            </a:extLst>
          </p:cNvPr>
          <p:cNvSpPr/>
          <p:nvPr/>
        </p:nvSpPr>
        <p:spPr>
          <a:xfrm>
            <a:off x="0" y="762000"/>
            <a:ext cx="4038600" cy="5629656"/>
          </a:xfrm>
          <a:prstGeom prst="rect">
            <a:avLst/>
          </a:prstGeom>
          <a:solidFill>
            <a:schemeClr val="accent3">
              <a:lumMod val="40000"/>
              <a:lumOff val="60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a:t>Smart Camera Cons</a:t>
            </a:r>
          </a:p>
        </p:txBody>
      </p:sp>
      <p:sp>
        <p:nvSpPr>
          <p:cNvPr id="4" name="Slide Number Placeholder 3"/>
          <p:cNvSpPr>
            <a:spLocks noGrp="1"/>
          </p:cNvSpPr>
          <p:nvPr>
            <p:ph type="sldNum" sz="quarter" idx="12"/>
          </p:nvPr>
        </p:nvSpPr>
        <p:spPr/>
        <p:txBody>
          <a:bodyPr/>
          <a:lstStyle/>
          <a:p>
            <a:fld id="{759F27C1-F5AB-5A4C-A137-F1E4390D2830}" type="slidenum">
              <a:rPr/>
              <a:pPr/>
              <a:t>7</a:t>
            </a:fld>
            <a:endParaRPr lang="en-US"/>
          </a:p>
        </p:txBody>
      </p:sp>
      <p:sp>
        <p:nvSpPr>
          <p:cNvPr id="9" name="TextBox 8">
            <a:extLst>
              <a:ext uri="{FF2B5EF4-FFF2-40B4-BE49-F238E27FC236}">
                <a16:creationId xmlns:a16="http://schemas.microsoft.com/office/drawing/2014/main" id="{519FFFE0-3BFB-BC46-BF8D-74E3B3DAE1C6}"/>
              </a:ext>
            </a:extLst>
          </p:cNvPr>
          <p:cNvSpPr txBox="1"/>
          <p:nvPr/>
        </p:nvSpPr>
        <p:spPr>
          <a:xfrm>
            <a:off x="457200" y="1181993"/>
            <a:ext cx="4114800" cy="2739211"/>
          </a:xfrm>
          <a:prstGeom prst="rect">
            <a:avLst/>
          </a:prstGeom>
          <a:noFill/>
        </p:spPr>
        <p:txBody>
          <a:bodyPr wrap="square" rtlCol="0">
            <a:spAutoFit/>
          </a:bodyPr>
          <a:lstStyle/>
          <a:p>
            <a:pPr marL="285750" indent="-285750">
              <a:buClr>
                <a:schemeClr val="bg1">
                  <a:lumMod val="75000"/>
                </a:schemeClr>
              </a:buClr>
              <a:buFont typeface="Wingdings" pitchFamily="2" charset="2"/>
              <a:buChar char="§"/>
            </a:pPr>
            <a:r>
              <a:rPr lang="en-US" dirty="0">
                <a:solidFill>
                  <a:srgbClr val="000090"/>
                </a:solidFill>
              </a:rPr>
              <a:t>Limited</a:t>
            </a:r>
          </a:p>
          <a:p>
            <a:pPr marL="742950" lvl="1" indent="-285750">
              <a:buClr>
                <a:schemeClr val="bg1">
                  <a:lumMod val="75000"/>
                </a:schemeClr>
              </a:buClr>
              <a:buFont typeface="Arial" panose="020B0604020202020204" pitchFamily="34" charset="0"/>
              <a:buChar char="•"/>
            </a:pPr>
            <a:r>
              <a:rPr lang="en-US" sz="1600" dirty="0"/>
              <a:t>Speed</a:t>
            </a:r>
          </a:p>
          <a:p>
            <a:pPr marL="742950" lvl="1" indent="-285750">
              <a:buClr>
                <a:schemeClr val="bg1">
                  <a:lumMod val="75000"/>
                </a:schemeClr>
              </a:buClr>
              <a:buFont typeface="Arial" panose="020B0604020202020204" pitchFamily="34" charset="0"/>
              <a:buChar char="•"/>
            </a:pPr>
            <a:r>
              <a:rPr lang="en-US" sz="1600" dirty="0"/>
              <a:t>Image Fidelity</a:t>
            </a:r>
          </a:p>
          <a:p>
            <a:pPr marL="742950" lvl="1" indent="-285750">
              <a:buClr>
                <a:schemeClr val="bg1">
                  <a:lumMod val="75000"/>
                </a:schemeClr>
              </a:buClr>
              <a:buFont typeface="Arial" panose="020B0604020202020204" pitchFamily="34" charset="0"/>
              <a:buChar char="•"/>
            </a:pPr>
            <a:r>
              <a:rPr lang="en-US" sz="1600" dirty="0"/>
              <a:t>Algorithms</a:t>
            </a:r>
          </a:p>
          <a:p>
            <a:pPr marL="742950" lvl="1" indent="-285750">
              <a:buClr>
                <a:schemeClr val="bg1">
                  <a:lumMod val="75000"/>
                </a:schemeClr>
              </a:buClr>
              <a:buFont typeface="Arial" panose="020B0604020202020204" pitchFamily="34" charset="0"/>
              <a:buChar char="•"/>
            </a:pPr>
            <a:r>
              <a:rPr lang="en-US" sz="1600" dirty="0"/>
              <a:t>Compute Power</a:t>
            </a:r>
            <a:r>
              <a:rPr lang="en-US" dirty="0"/>
              <a:t> </a:t>
            </a:r>
          </a:p>
          <a:p>
            <a:pPr marL="285750" indent="-285750">
              <a:spcBef>
                <a:spcPts val="1200"/>
              </a:spcBef>
              <a:buClr>
                <a:schemeClr val="bg1">
                  <a:lumMod val="75000"/>
                </a:schemeClr>
              </a:buClr>
              <a:buFont typeface="Wingdings" pitchFamily="2" charset="2"/>
              <a:buChar char="§"/>
            </a:pPr>
            <a:r>
              <a:rPr lang="en-US" dirty="0">
                <a:solidFill>
                  <a:srgbClr val="000090"/>
                </a:solidFill>
              </a:rPr>
              <a:t>Long Latencies</a:t>
            </a:r>
          </a:p>
          <a:p>
            <a:pPr marL="742950" lvl="1" indent="-285750">
              <a:buClr>
                <a:schemeClr val="bg1">
                  <a:lumMod val="75000"/>
                </a:schemeClr>
              </a:buClr>
              <a:buFont typeface="Arial" panose="020B0604020202020204" pitchFamily="34" charset="0"/>
              <a:buChar char="•"/>
            </a:pPr>
            <a:r>
              <a:rPr lang="en-US" sz="1600" dirty="0"/>
              <a:t>Image Analysis</a:t>
            </a:r>
          </a:p>
          <a:p>
            <a:pPr marL="742950" lvl="1" indent="-285750">
              <a:buClr>
                <a:schemeClr val="bg1">
                  <a:lumMod val="75000"/>
                </a:schemeClr>
              </a:buClr>
              <a:buFont typeface="Arial" panose="020B0604020202020204" pitchFamily="34" charset="0"/>
              <a:buChar char="•"/>
            </a:pPr>
            <a:r>
              <a:rPr lang="en-US" sz="1600" dirty="0"/>
              <a:t>Communications </a:t>
            </a:r>
          </a:p>
          <a:p>
            <a:pPr marL="285750" indent="-285750">
              <a:spcBef>
                <a:spcPts val="1200"/>
              </a:spcBef>
              <a:buClr>
                <a:schemeClr val="bg1">
                  <a:lumMod val="75000"/>
                </a:schemeClr>
              </a:buClr>
              <a:buFont typeface="Wingdings" pitchFamily="2" charset="2"/>
              <a:buChar char="§"/>
            </a:pPr>
            <a:r>
              <a:rPr lang="en-US" dirty="0">
                <a:solidFill>
                  <a:srgbClr val="000090"/>
                </a:solidFill>
              </a:rPr>
              <a:t>Little or no lighting control</a:t>
            </a:r>
          </a:p>
        </p:txBody>
      </p:sp>
      <p:sp>
        <p:nvSpPr>
          <p:cNvPr id="3" name="TextBox 2">
            <a:extLst>
              <a:ext uri="{FF2B5EF4-FFF2-40B4-BE49-F238E27FC236}">
                <a16:creationId xmlns:a16="http://schemas.microsoft.com/office/drawing/2014/main" id="{859528B8-6D7C-1D40-ADF2-4C960268244B}"/>
              </a:ext>
            </a:extLst>
          </p:cNvPr>
          <p:cNvSpPr txBox="1"/>
          <p:nvPr/>
        </p:nvSpPr>
        <p:spPr>
          <a:xfrm>
            <a:off x="4191000" y="1181993"/>
            <a:ext cx="5181600" cy="2708434"/>
          </a:xfrm>
          <a:prstGeom prst="rect">
            <a:avLst/>
          </a:prstGeom>
          <a:noFill/>
        </p:spPr>
        <p:txBody>
          <a:bodyPr wrap="square" rtlCol="0">
            <a:spAutoFit/>
          </a:bodyPr>
          <a:lstStyle/>
          <a:p>
            <a:pPr marL="285750" indent="-285750">
              <a:spcBef>
                <a:spcPts val="1200"/>
              </a:spcBef>
              <a:buClr>
                <a:schemeClr val="bg1">
                  <a:lumMod val="75000"/>
                </a:schemeClr>
              </a:buClr>
              <a:buFont typeface="Wingdings" pitchFamily="2" charset="2"/>
              <a:buChar char="§"/>
            </a:pPr>
            <a:r>
              <a:rPr lang="en-US" dirty="0"/>
              <a:t> </a:t>
            </a:r>
            <a:r>
              <a:rPr lang="en-US" dirty="0">
                <a:solidFill>
                  <a:srgbClr val="000090"/>
                </a:solidFill>
              </a:rPr>
              <a:t>Single Image View limits methods</a:t>
            </a:r>
          </a:p>
          <a:p>
            <a:pPr marL="742950" lvl="1" indent="-285750">
              <a:buClr>
                <a:schemeClr val="bg1">
                  <a:lumMod val="75000"/>
                </a:schemeClr>
              </a:buClr>
              <a:buFont typeface="Arial" panose="020B0604020202020204" pitchFamily="34" charset="0"/>
              <a:buChar char="•"/>
            </a:pPr>
            <a:r>
              <a:rPr lang="en-US" sz="1600" dirty="0"/>
              <a:t>Multi-view 3D</a:t>
            </a:r>
          </a:p>
          <a:p>
            <a:pPr marL="742950" lvl="1" indent="-285750">
              <a:buClr>
                <a:schemeClr val="bg1">
                  <a:lumMod val="75000"/>
                </a:schemeClr>
              </a:buClr>
              <a:buFont typeface="Arial" panose="020B0604020202020204" pitchFamily="34" charset="0"/>
              <a:buChar char="•"/>
            </a:pPr>
            <a:r>
              <a:rPr lang="en-US" sz="1600" dirty="0"/>
              <a:t>Multi-sensor analysis</a:t>
            </a:r>
          </a:p>
          <a:p>
            <a:pPr marL="742950" lvl="1" indent="-285750">
              <a:buClr>
                <a:schemeClr val="bg1">
                  <a:lumMod val="75000"/>
                </a:schemeClr>
              </a:buClr>
              <a:buFont typeface="Arial" panose="020B0604020202020204" pitchFamily="34" charset="0"/>
              <a:buChar char="•"/>
            </a:pPr>
            <a:r>
              <a:rPr lang="en-US" sz="1600" dirty="0"/>
              <a:t>Multiple-station inspections</a:t>
            </a:r>
          </a:p>
          <a:p>
            <a:pPr marL="285750" indent="-285750">
              <a:spcBef>
                <a:spcPts val="1200"/>
              </a:spcBef>
              <a:buClr>
                <a:schemeClr val="bg1">
                  <a:lumMod val="75000"/>
                </a:schemeClr>
              </a:buClr>
              <a:buFont typeface="Wingdings" pitchFamily="2" charset="2"/>
              <a:buChar char="§"/>
            </a:pPr>
            <a:r>
              <a:rPr lang="en-US" dirty="0">
                <a:solidFill>
                  <a:srgbClr val="000090"/>
                </a:solidFill>
              </a:rPr>
              <a:t>Closed Architecture, means not extensible</a:t>
            </a:r>
          </a:p>
          <a:p>
            <a:pPr marL="742950" lvl="1" indent="-285750">
              <a:buClr>
                <a:schemeClr val="bg1">
                  <a:lumMod val="75000"/>
                </a:schemeClr>
              </a:buClr>
              <a:buFont typeface="Arial" panose="020B0604020202020204" pitchFamily="34" charset="0"/>
              <a:buChar char="•"/>
            </a:pPr>
            <a:r>
              <a:rPr lang="en-US" sz="1600" dirty="0"/>
              <a:t>Multi-vendor sensors</a:t>
            </a:r>
          </a:p>
          <a:p>
            <a:pPr marL="742950" lvl="1" indent="-285750">
              <a:buClr>
                <a:schemeClr val="bg1">
                  <a:lumMod val="75000"/>
                </a:schemeClr>
              </a:buClr>
              <a:buFont typeface="Arial" panose="020B0604020202020204" pitchFamily="34" charset="0"/>
              <a:buChar char="•"/>
            </a:pPr>
            <a:r>
              <a:rPr lang="en-US" sz="1600" dirty="0"/>
              <a:t>Multi-vendor algorithms</a:t>
            </a:r>
          </a:p>
          <a:p>
            <a:pPr marL="742950" lvl="1" indent="-285750">
              <a:buClr>
                <a:schemeClr val="bg1">
                  <a:lumMod val="75000"/>
                </a:schemeClr>
              </a:buClr>
              <a:buFont typeface="Arial" panose="020B0604020202020204" pitchFamily="34" charset="0"/>
              <a:buChar char="•"/>
            </a:pPr>
            <a:r>
              <a:rPr lang="en-US" sz="1600" dirty="0"/>
              <a:t>Customer specific enhancements</a:t>
            </a:r>
          </a:p>
          <a:p>
            <a:pPr marL="285750" indent="-285750">
              <a:spcBef>
                <a:spcPts val="1200"/>
              </a:spcBef>
              <a:buClr>
                <a:schemeClr val="bg1">
                  <a:lumMod val="75000"/>
                </a:schemeClr>
              </a:buClr>
              <a:buFont typeface="Wingdings" pitchFamily="2" charset="2"/>
              <a:buChar char="§"/>
            </a:pPr>
            <a:r>
              <a:rPr lang="en-US" dirty="0"/>
              <a:t> </a:t>
            </a:r>
            <a:r>
              <a:rPr lang="en-US" dirty="0">
                <a:solidFill>
                  <a:srgbClr val="000090"/>
                </a:solidFill>
              </a:rPr>
              <a:t>Not scalable</a:t>
            </a:r>
          </a:p>
        </p:txBody>
      </p:sp>
    </p:spTree>
    <p:extLst>
      <p:ext uri="{BB962C8B-B14F-4D97-AF65-F5344CB8AC3E}">
        <p14:creationId xmlns:p14="http://schemas.microsoft.com/office/powerpoint/2010/main" val="186563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D27487-ED0B-8F41-97BD-E93D8CE15370}"/>
              </a:ext>
            </a:extLst>
          </p:cNvPr>
          <p:cNvSpPr/>
          <p:nvPr/>
        </p:nvSpPr>
        <p:spPr>
          <a:xfrm>
            <a:off x="0" y="1752600"/>
            <a:ext cx="9144000" cy="4639056"/>
          </a:xfrm>
          <a:prstGeom prst="rect">
            <a:avLst/>
          </a:prstGeom>
          <a:solidFill>
            <a:schemeClr val="accent3">
              <a:lumMod val="40000"/>
              <a:lumOff val="60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759F27C1-F5AB-5A4C-A137-F1E4390D2830}" type="slidenum">
              <a:rPr/>
              <a:pPr/>
              <a:t>8</a:t>
            </a:fld>
            <a:endParaRPr lang="en-US"/>
          </a:p>
        </p:txBody>
      </p:sp>
      <p:sp>
        <p:nvSpPr>
          <p:cNvPr id="9" name="TextBox 8">
            <a:extLst>
              <a:ext uri="{FF2B5EF4-FFF2-40B4-BE49-F238E27FC236}">
                <a16:creationId xmlns:a16="http://schemas.microsoft.com/office/drawing/2014/main" id="{519FFFE0-3BFB-BC46-BF8D-74E3B3DAE1C6}"/>
              </a:ext>
            </a:extLst>
          </p:cNvPr>
          <p:cNvSpPr txBox="1"/>
          <p:nvPr/>
        </p:nvSpPr>
        <p:spPr>
          <a:xfrm>
            <a:off x="304800" y="2071807"/>
            <a:ext cx="5029200" cy="1661993"/>
          </a:xfrm>
          <a:prstGeom prst="rect">
            <a:avLst/>
          </a:prstGeom>
          <a:noFill/>
        </p:spPr>
        <p:txBody>
          <a:bodyPr wrap="square" rtlCol="0">
            <a:spAutoFit/>
          </a:bodyPr>
          <a:lstStyle/>
          <a:p>
            <a:pPr marL="285750" indent="-285750">
              <a:spcBef>
                <a:spcPts val="1200"/>
              </a:spcBef>
              <a:buClr>
                <a:schemeClr val="bg1">
                  <a:lumMod val="75000"/>
                </a:schemeClr>
              </a:buClr>
              <a:buFont typeface="Wingdings" pitchFamily="2" charset="2"/>
              <a:buChar char="§"/>
            </a:pPr>
            <a:r>
              <a:rPr lang="en-US" dirty="0">
                <a:solidFill>
                  <a:srgbClr val="000090"/>
                </a:solidFill>
              </a:rPr>
              <a:t>Rapid Deployment (Placement and Connectivity)</a:t>
            </a:r>
          </a:p>
          <a:p>
            <a:pPr marL="285750" indent="-285750">
              <a:spcBef>
                <a:spcPts val="1200"/>
              </a:spcBef>
              <a:buClr>
                <a:schemeClr val="bg1">
                  <a:lumMod val="75000"/>
                </a:schemeClr>
              </a:buClr>
              <a:buFont typeface="Wingdings" pitchFamily="2" charset="2"/>
              <a:buChar char="§"/>
            </a:pPr>
            <a:r>
              <a:rPr lang="en-US" dirty="0">
                <a:solidFill>
                  <a:srgbClr val="000090"/>
                </a:solidFill>
              </a:rPr>
              <a:t>Rapid Application Development</a:t>
            </a:r>
          </a:p>
          <a:p>
            <a:pPr marL="285750" indent="-285750">
              <a:spcBef>
                <a:spcPts val="1200"/>
              </a:spcBef>
              <a:buClr>
                <a:schemeClr val="bg1">
                  <a:lumMod val="75000"/>
                </a:schemeClr>
              </a:buClr>
              <a:buFont typeface="Wingdings" pitchFamily="2" charset="2"/>
              <a:buChar char="§"/>
            </a:pPr>
            <a:r>
              <a:rPr lang="en-US" dirty="0">
                <a:solidFill>
                  <a:srgbClr val="000090"/>
                </a:solidFill>
              </a:rPr>
              <a:t>Open Architecture</a:t>
            </a:r>
          </a:p>
          <a:p>
            <a:pPr marL="285750" indent="-285750">
              <a:spcBef>
                <a:spcPts val="1200"/>
              </a:spcBef>
              <a:buClr>
                <a:schemeClr val="bg1">
                  <a:lumMod val="75000"/>
                </a:schemeClr>
              </a:buClr>
              <a:buFont typeface="Wingdings" pitchFamily="2" charset="2"/>
              <a:buChar char="§"/>
            </a:pPr>
            <a:r>
              <a:rPr lang="en-US" dirty="0">
                <a:solidFill>
                  <a:srgbClr val="000090"/>
                </a:solidFill>
              </a:rPr>
              <a:t>Much higher reliability</a:t>
            </a:r>
          </a:p>
        </p:txBody>
      </p:sp>
      <p:sp>
        <p:nvSpPr>
          <p:cNvPr id="10" name="Title 1">
            <a:extLst>
              <a:ext uri="{FF2B5EF4-FFF2-40B4-BE49-F238E27FC236}">
                <a16:creationId xmlns:a16="http://schemas.microsoft.com/office/drawing/2014/main" id="{BD61F586-B566-004E-9870-7A6DAFA636DD}"/>
              </a:ext>
            </a:extLst>
          </p:cNvPr>
          <p:cNvSpPr txBox="1">
            <a:spLocks/>
          </p:cNvSpPr>
          <p:nvPr/>
        </p:nvSpPr>
        <p:spPr>
          <a:xfrm>
            <a:off x="304800" y="865627"/>
            <a:ext cx="8763000" cy="85954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a:solidFill>
                  <a:schemeClr val="tx1">
                    <a:lumMod val="65000"/>
                    <a:lumOff val="35000"/>
                  </a:schemeClr>
                </a:solidFill>
                <a:latin typeface="Tahoma"/>
                <a:ea typeface="+mj-ea"/>
                <a:cs typeface="Tahoma"/>
              </a:defRPr>
            </a:lvl1pPr>
          </a:lstStyle>
          <a:p>
            <a:r>
              <a:rPr lang="en-US" sz="1700" dirty="0"/>
              <a:t>Challenge is to give PC Based Vision all of the advantages of a Smart Camera, </a:t>
            </a:r>
            <a:br>
              <a:rPr lang="en-US" sz="1700" dirty="0"/>
            </a:br>
            <a:r>
              <a:rPr lang="en-US" sz="1700" dirty="0"/>
              <a:t>while increasing system capabilities even beyond currently available PC Based Vision</a:t>
            </a:r>
          </a:p>
        </p:txBody>
      </p:sp>
      <p:sp>
        <p:nvSpPr>
          <p:cNvPr id="8" name="Title 7">
            <a:extLst>
              <a:ext uri="{FF2B5EF4-FFF2-40B4-BE49-F238E27FC236}">
                <a16:creationId xmlns:a16="http://schemas.microsoft.com/office/drawing/2014/main" id="{FF175939-8A03-0C46-AD84-D235E7D817FC}"/>
              </a:ext>
            </a:extLst>
          </p:cNvPr>
          <p:cNvSpPr>
            <a:spLocks noGrp="1"/>
          </p:cNvSpPr>
          <p:nvPr>
            <p:ph type="title"/>
          </p:nvPr>
        </p:nvSpPr>
        <p:spPr>
          <a:xfrm>
            <a:off x="304800" y="274638"/>
            <a:ext cx="8229600" cy="411162"/>
          </a:xfrm>
        </p:spPr>
        <p:txBody>
          <a:bodyPr>
            <a:normAutofit fontScale="90000"/>
          </a:bodyPr>
          <a:lstStyle/>
          <a:p>
            <a:r>
              <a:rPr lang="en-US" dirty="0"/>
              <a:t>Challenge</a:t>
            </a:r>
          </a:p>
        </p:txBody>
      </p:sp>
      <p:cxnSp>
        <p:nvCxnSpPr>
          <p:cNvPr id="14" name="Straight Connector 13">
            <a:extLst>
              <a:ext uri="{FF2B5EF4-FFF2-40B4-BE49-F238E27FC236}">
                <a16:creationId xmlns:a16="http://schemas.microsoft.com/office/drawing/2014/main" id="{004E5A1F-69E8-AE49-A2A5-31A3BD5FFB78}"/>
              </a:ext>
            </a:extLst>
          </p:cNvPr>
          <p:cNvCxnSpPr/>
          <p:nvPr/>
        </p:nvCxnSpPr>
        <p:spPr>
          <a:xfrm>
            <a:off x="0" y="1752600"/>
            <a:ext cx="9144000" cy="0"/>
          </a:xfrm>
          <a:prstGeom prst="line">
            <a:avLst/>
          </a:prstGeom>
          <a:ln>
            <a:solidFill>
              <a:srgbClr val="65BF0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2768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4EA707C-F229-1B4B-99EE-368CC88A356F}"/>
              </a:ext>
            </a:extLst>
          </p:cNvPr>
          <p:cNvSpPr/>
          <p:nvPr/>
        </p:nvSpPr>
        <p:spPr>
          <a:xfrm>
            <a:off x="0" y="1572773"/>
            <a:ext cx="9144000" cy="4818883"/>
          </a:xfrm>
          <a:prstGeom prst="rect">
            <a:avLst/>
          </a:prstGeom>
          <a:solidFill>
            <a:schemeClr val="accent3">
              <a:lumMod val="40000"/>
              <a:lumOff val="60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759F27C1-F5AB-5A4C-A137-F1E4390D2830}" type="slidenum">
              <a:rPr/>
              <a:pPr/>
              <a:t>9</a:t>
            </a:fld>
            <a:endParaRPr lang="en-US"/>
          </a:p>
        </p:txBody>
      </p:sp>
      <p:sp>
        <p:nvSpPr>
          <p:cNvPr id="10" name="Title 1">
            <a:extLst>
              <a:ext uri="{FF2B5EF4-FFF2-40B4-BE49-F238E27FC236}">
                <a16:creationId xmlns:a16="http://schemas.microsoft.com/office/drawing/2014/main" id="{BD61F586-B566-004E-9870-7A6DAFA636DD}"/>
              </a:ext>
            </a:extLst>
          </p:cNvPr>
          <p:cNvSpPr txBox="1">
            <a:spLocks/>
          </p:cNvSpPr>
          <p:nvPr/>
        </p:nvSpPr>
        <p:spPr>
          <a:xfrm>
            <a:off x="304800" y="740653"/>
            <a:ext cx="8763000" cy="85954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a:solidFill>
                  <a:schemeClr val="tx1">
                    <a:lumMod val="65000"/>
                    <a:lumOff val="35000"/>
                  </a:schemeClr>
                </a:solidFill>
                <a:latin typeface="Tahoma"/>
                <a:ea typeface="+mj-ea"/>
                <a:cs typeface="Tahoma"/>
              </a:defRPr>
            </a:lvl1pPr>
          </a:lstStyle>
          <a:p>
            <a:r>
              <a:rPr lang="en-US" sz="1700" dirty="0"/>
              <a:t>A critical part of the answer is highly integrated vision for rapid deployment: </a:t>
            </a:r>
            <a:br>
              <a:rPr lang="en-US" sz="1700" dirty="0"/>
            </a:br>
            <a:r>
              <a:rPr lang="en-US" sz="1700" b="1" i="1" dirty="0">
                <a:solidFill>
                  <a:srgbClr val="000090"/>
                </a:solidFill>
              </a:rPr>
              <a:t>EASY 320, System Block Diagram</a:t>
            </a:r>
          </a:p>
        </p:txBody>
      </p:sp>
      <p:sp>
        <p:nvSpPr>
          <p:cNvPr id="8" name="Title 7">
            <a:extLst>
              <a:ext uri="{FF2B5EF4-FFF2-40B4-BE49-F238E27FC236}">
                <a16:creationId xmlns:a16="http://schemas.microsoft.com/office/drawing/2014/main" id="{FF175939-8A03-0C46-AD84-D235E7D817FC}"/>
              </a:ext>
            </a:extLst>
          </p:cNvPr>
          <p:cNvSpPr>
            <a:spLocks noGrp="1"/>
          </p:cNvSpPr>
          <p:nvPr>
            <p:ph type="title"/>
          </p:nvPr>
        </p:nvSpPr>
        <p:spPr>
          <a:xfrm>
            <a:off x="304800" y="274638"/>
            <a:ext cx="8229600" cy="411162"/>
          </a:xfrm>
        </p:spPr>
        <p:txBody>
          <a:bodyPr>
            <a:normAutofit fontScale="90000"/>
          </a:bodyPr>
          <a:lstStyle/>
          <a:p>
            <a:r>
              <a:rPr lang="en-US" dirty="0"/>
              <a:t>EASY 320, System Block </a:t>
            </a:r>
          </a:p>
        </p:txBody>
      </p:sp>
      <p:cxnSp>
        <p:nvCxnSpPr>
          <p:cNvPr id="14" name="Straight Connector 13">
            <a:extLst>
              <a:ext uri="{FF2B5EF4-FFF2-40B4-BE49-F238E27FC236}">
                <a16:creationId xmlns:a16="http://schemas.microsoft.com/office/drawing/2014/main" id="{004E5A1F-69E8-AE49-A2A5-31A3BD5FFB78}"/>
              </a:ext>
            </a:extLst>
          </p:cNvPr>
          <p:cNvCxnSpPr/>
          <p:nvPr/>
        </p:nvCxnSpPr>
        <p:spPr>
          <a:xfrm>
            <a:off x="0" y="1572773"/>
            <a:ext cx="9144000" cy="0"/>
          </a:xfrm>
          <a:prstGeom prst="line">
            <a:avLst/>
          </a:prstGeom>
          <a:ln>
            <a:solidFill>
              <a:srgbClr val="65BF0B"/>
            </a:solidFill>
          </a:ln>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D26F6FF8-B188-094A-B244-E9869350DBF8}"/>
              </a:ext>
            </a:extLst>
          </p:cNvPr>
          <p:cNvGrpSpPr/>
          <p:nvPr/>
        </p:nvGrpSpPr>
        <p:grpSpPr>
          <a:xfrm>
            <a:off x="1371600" y="1727439"/>
            <a:ext cx="6595673" cy="4572000"/>
            <a:chOff x="1295400" y="1676400"/>
            <a:chExt cx="6705600" cy="4648200"/>
          </a:xfrm>
        </p:grpSpPr>
        <p:sp>
          <p:nvSpPr>
            <p:cNvPr id="7" name="Rectangle 6">
              <a:extLst>
                <a:ext uri="{FF2B5EF4-FFF2-40B4-BE49-F238E27FC236}">
                  <a16:creationId xmlns:a16="http://schemas.microsoft.com/office/drawing/2014/main" id="{916B0765-C403-484D-A30E-E8913E1B0BCE}"/>
                </a:ext>
              </a:extLst>
            </p:cNvPr>
            <p:cNvSpPr/>
            <p:nvPr/>
          </p:nvSpPr>
          <p:spPr>
            <a:xfrm>
              <a:off x="1295400" y="1676400"/>
              <a:ext cx="6705600" cy="464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8BA3B6-4FF5-7344-BC03-7F01898B5A1A}"/>
                </a:ext>
              </a:extLst>
            </p:cNvPr>
            <p:cNvPicPr>
              <a:picLocks noChangeAspect="1"/>
            </p:cNvPicPr>
            <p:nvPr/>
          </p:nvPicPr>
          <p:blipFill rotWithShape="1">
            <a:blip r:embed="rId2"/>
            <a:srcRect t="8880" r="4132" b="4938"/>
            <a:stretch/>
          </p:blipFill>
          <p:spPr>
            <a:xfrm>
              <a:off x="1600200" y="1752600"/>
              <a:ext cx="6296077" cy="4468365"/>
            </a:xfrm>
            <a:prstGeom prst="rect">
              <a:avLst/>
            </a:prstGeom>
          </p:spPr>
        </p:pic>
      </p:grpSp>
    </p:spTree>
    <p:extLst>
      <p:ext uri="{BB962C8B-B14F-4D97-AF65-F5344CB8AC3E}">
        <p14:creationId xmlns:p14="http://schemas.microsoft.com/office/powerpoint/2010/main" val="4037416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5504</TotalTime>
  <Words>1303</Words>
  <Application>Microsoft Office PowerPoint</Application>
  <PresentationFormat>On-screen Show (4:3)</PresentationFormat>
  <Paragraphs>188</Paragraphs>
  <Slides>18</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Tahoma</vt:lpstr>
      <vt:lpstr>Wingdings</vt:lpstr>
      <vt:lpstr>Office Theme</vt:lpstr>
      <vt:lpstr>Office Theme</vt:lpstr>
      <vt:lpstr>PowerPoint Presentation</vt:lpstr>
      <vt:lpstr>Very Few Challenging Vision Apps Successfully Deployed Today,  because it takes two years to develop them </vt:lpstr>
      <vt:lpstr>More Capable Machine Vision Systems Address More Applications</vt:lpstr>
      <vt:lpstr>What’s holding us back?</vt:lpstr>
      <vt:lpstr>Machine Vision Applications are Labor Intensive</vt:lpstr>
      <vt:lpstr>Why have Smart Cameras been so successful?</vt:lpstr>
      <vt:lpstr>Smart Camera Cons</vt:lpstr>
      <vt:lpstr>Challenge</vt:lpstr>
      <vt:lpstr>EASY 320, System Block </vt:lpstr>
      <vt:lpstr>Code-free RAD Environment (Rapid Application Development) </vt:lpstr>
      <vt:lpstr>“Good Standards” </vt:lpstr>
      <vt:lpstr>Reliability </vt:lpstr>
      <vt:lpstr>Smarter Cameras Dramatically Expand the Machine Vision Envelope </vt:lpstr>
      <vt:lpstr>The Future </vt:lpstr>
      <vt:lpstr>Taking the Next Step</vt:lpstr>
      <vt:lpstr>What Drove Our Thinking: </vt:lpstr>
      <vt:lpstr>The Machine Vision Market has Progressed Slower than Expected</vt:lpstr>
      <vt:lpstr>The Machine Vision Market is an Extreme Example</vt:lpstr>
    </vt:vector>
  </TitlesOfParts>
  <Company>Gill Fishman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Tammy Torrey</dc:creator>
  <cp:lastModifiedBy>Eric Hopkins</cp:lastModifiedBy>
  <cp:revision>143</cp:revision>
  <cp:lastPrinted>2014-09-16T13:19:44Z</cp:lastPrinted>
  <dcterms:created xsi:type="dcterms:W3CDTF">2014-11-21T17:56:45Z</dcterms:created>
  <dcterms:modified xsi:type="dcterms:W3CDTF">2018-11-06T21:07:20Z</dcterms:modified>
</cp:coreProperties>
</file>